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C Fat Bamboo" charset="1" panose="02000603000000000000"/>
      <p:regular r:id="rId10"/>
    </p:embeddedFont>
    <p:embeddedFont>
      <p:font typeface="AC Fat Bamboo Italics" charset="1" panose="02000603000000000000"/>
      <p:regular r:id="rId11"/>
    </p:embeddedFont>
    <p:embeddedFont>
      <p:font typeface="Pangolin" charset="1" panose="000005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24" Target="slides/slide12.xml" Type="http://schemas.openxmlformats.org/officeDocument/2006/relationships/slide"/><Relationship Id="rId25" Target="slides/slide13.xml" Type="http://schemas.openxmlformats.org/officeDocument/2006/relationships/slide"/><Relationship Id="rId26" Target="slides/slide14.xml" Type="http://schemas.openxmlformats.org/officeDocument/2006/relationships/slide"/><Relationship Id="rId27" Target="slides/slide15.xml" Type="http://schemas.openxmlformats.org/officeDocument/2006/relationships/slide"/><Relationship Id="rId28" Target="slides/slide16.xml" Type="http://schemas.openxmlformats.org/officeDocument/2006/relationships/slide"/><Relationship Id="rId29" Target="slides/slide17.xml" Type="http://schemas.openxmlformats.org/officeDocument/2006/relationships/slide"/><Relationship Id="rId3" Target="viewProps.xml" Type="http://schemas.openxmlformats.org/officeDocument/2006/relationships/viewProps"/><Relationship Id="rId30" Target="slides/slide18.xml" Type="http://schemas.openxmlformats.org/officeDocument/2006/relationships/slide"/><Relationship Id="rId31" Target="slides/slide19.xml" Type="http://schemas.openxmlformats.org/officeDocument/2006/relationships/slide"/><Relationship Id="rId32" Target="slides/slide20.xml" Type="http://schemas.openxmlformats.org/officeDocument/2006/relationships/slide"/><Relationship Id="rId33" Target="slides/slide21.xml" Type="http://schemas.openxmlformats.org/officeDocument/2006/relationships/slide"/><Relationship Id="rId34" Target="slides/slide22.xml" Type="http://schemas.openxmlformats.org/officeDocument/2006/relationships/slide"/><Relationship Id="rId35" Target="slides/slide23.xml" Type="http://schemas.openxmlformats.org/officeDocument/2006/relationships/slide"/><Relationship Id="rId36" Target="slides/slide24.xml" Type="http://schemas.openxmlformats.org/officeDocument/2006/relationships/slide"/><Relationship Id="rId37" Target="slides/slide25.xml" Type="http://schemas.openxmlformats.org/officeDocument/2006/relationships/slide"/><Relationship Id="rId38" Target="slides/slide2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6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1.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6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6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4.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6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6.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67.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2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20442" y="2507961"/>
            <a:ext cx="8647187" cy="8647187"/>
            <a:chOff x="0" y="0"/>
            <a:chExt cx="11529582" cy="11529582"/>
          </a:xfrm>
        </p:grpSpPr>
        <p:sp>
          <p:nvSpPr>
            <p:cNvPr name="Freeform 3" id="3"/>
            <p:cNvSpPr/>
            <p:nvPr/>
          </p:nvSpPr>
          <p:spPr>
            <a:xfrm flipH="false" flipV="false" rot="5400000">
              <a:off x="3644708" y="4968202"/>
              <a:ext cx="11529582" cy="1593179"/>
            </a:xfrm>
            <a:custGeom>
              <a:avLst/>
              <a:gdLst/>
              <a:ahLst/>
              <a:cxnLst/>
              <a:rect r="r" b="b" t="t" l="l"/>
              <a:pathLst>
                <a:path h="1593179" w="11529582">
                  <a:moveTo>
                    <a:pt x="0" y="0"/>
                  </a:moveTo>
                  <a:lnTo>
                    <a:pt x="11529582" y="0"/>
                  </a:lnTo>
                  <a:lnTo>
                    <a:pt x="11529582" y="1593178"/>
                  </a:lnTo>
                  <a:lnTo>
                    <a:pt x="0" y="159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0" y="8924252"/>
              <a:ext cx="11529582" cy="1593179"/>
            </a:xfrm>
            <a:custGeom>
              <a:avLst/>
              <a:gdLst/>
              <a:ahLst/>
              <a:cxnLst/>
              <a:rect r="r" b="b" t="t" l="l"/>
              <a:pathLst>
                <a:path h="1593179" w="11529582">
                  <a:moveTo>
                    <a:pt x="0" y="0"/>
                  </a:moveTo>
                  <a:lnTo>
                    <a:pt x="11529582" y="0"/>
                  </a:lnTo>
                  <a:lnTo>
                    <a:pt x="11529582" y="1593179"/>
                  </a:lnTo>
                  <a:lnTo>
                    <a:pt x="0" y="1593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3668882" y="920396"/>
            <a:ext cx="10950236" cy="10950236"/>
            <a:chOff x="0" y="0"/>
            <a:chExt cx="14600315" cy="14600315"/>
          </a:xfrm>
        </p:grpSpPr>
        <p:sp>
          <p:nvSpPr>
            <p:cNvPr name="Freeform 6" id="6"/>
            <p:cNvSpPr/>
            <p:nvPr/>
          </p:nvSpPr>
          <p:spPr>
            <a:xfrm flipH="false" flipV="false" rot="2700000">
              <a:off x="2138167" y="2138167"/>
              <a:ext cx="10323982" cy="10323982"/>
            </a:xfrm>
            <a:custGeom>
              <a:avLst/>
              <a:gdLst/>
              <a:ahLst/>
              <a:cxnLst/>
              <a:rect r="r" b="b" t="t" l="l"/>
              <a:pathLst>
                <a:path h="10323982" w="10323982">
                  <a:moveTo>
                    <a:pt x="0" y="0"/>
                  </a:moveTo>
                  <a:lnTo>
                    <a:pt x="10323981" y="0"/>
                  </a:lnTo>
                  <a:lnTo>
                    <a:pt x="10323981" y="10323981"/>
                  </a:lnTo>
                  <a:lnTo>
                    <a:pt x="0" y="10323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74741" y="2515121"/>
              <a:ext cx="4806481" cy="4536117"/>
            </a:xfrm>
            <a:custGeom>
              <a:avLst/>
              <a:gdLst/>
              <a:ahLst/>
              <a:cxnLst/>
              <a:rect r="r" b="b" t="t" l="l"/>
              <a:pathLst>
                <a:path h="4536117" w="4806481">
                  <a:moveTo>
                    <a:pt x="0" y="0"/>
                  </a:moveTo>
                  <a:lnTo>
                    <a:pt x="4806481" y="0"/>
                  </a:lnTo>
                  <a:lnTo>
                    <a:pt x="4806481" y="4536117"/>
                  </a:lnTo>
                  <a:lnTo>
                    <a:pt x="0" y="45361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9503582">
              <a:off x="10539017" y="6650824"/>
              <a:ext cx="2910358" cy="2746651"/>
            </a:xfrm>
            <a:custGeom>
              <a:avLst/>
              <a:gdLst/>
              <a:ahLst/>
              <a:cxnLst/>
              <a:rect r="r" b="b" t="t" l="l"/>
              <a:pathLst>
                <a:path h="2746651" w="2910358">
                  <a:moveTo>
                    <a:pt x="0" y="0"/>
                  </a:moveTo>
                  <a:lnTo>
                    <a:pt x="2910358" y="0"/>
                  </a:lnTo>
                  <a:lnTo>
                    <a:pt x="2910358" y="2746650"/>
                  </a:lnTo>
                  <a:lnTo>
                    <a:pt x="0" y="2746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5400000">
            <a:off x="-3352035" y="7706000"/>
            <a:ext cx="7467218" cy="1549519"/>
          </a:xfrm>
          <a:custGeom>
            <a:avLst/>
            <a:gdLst/>
            <a:ahLst/>
            <a:cxnLst/>
            <a:rect r="r" b="b" t="t" l="l"/>
            <a:pathLst>
              <a:path h="1549519" w="7467218">
                <a:moveTo>
                  <a:pt x="0" y="0"/>
                </a:moveTo>
                <a:lnTo>
                  <a:pt x="7467218" y="0"/>
                </a:lnTo>
                <a:lnTo>
                  <a:pt x="746721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10" id="10"/>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3668882" y="3250300"/>
            <a:ext cx="9793633" cy="1803363"/>
          </a:xfrm>
          <a:prstGeom prst="rect">
            <a:avLst/>
          </a:prstGeom>
        </p:spPr>
        <p:txBody>
          <a:bodyPr anchor="t" rtlCol="false" tIns="0" lIns="0" bIns="0" rIns="0">
            <a:spAutoFit/>
          </a:bodyPr>
          <a:lstStyle/>
          <a:p>
            <a:pPr algn="ctr">
              <a:lnSpc>
                <a:spcPts val="13999"/>
              </a:lnSpc>
              <a:spcBef>
                <a:spcPct val="0"/>
              </a:spcBef>
            </a:pPr>
            <a:r>
              <a:rPr lang="en-US" sz="9999" spc="879">
                <a:solidFill>
                  <a:srgbClr val="000000"/>
                </a:solidFill>
                <a:latin typeface="AC Fat Bamboo Bold"/>
              </a:rPr>
              <a:t>Perpetuitas</a:t>
            </a:r>
          </a:p>
        </p:txBody>
      </p:sp>
      <p:sp>
        <p:nvSpPr>
          <p:cNvPr name="TextBox 12" id="12"/>
          <p:cNvSpPr txBox="true"/>
          <p:nvPr/>
        </p:nvSpPr>
        <p:spPr>
          <a:xfrm rot="0">
            <a:off x="5355341" y="5105400"/>
            <a:ext cx="6800965" cy="282030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Pangolin"/>
              </a:rPr>
              <a:t>Keamanan “selamanya” lainnya dimulai pada pertengahan tahun 1700-an ketika pemerintah Inggris menerbitkan sejumlah obligasi yang tidak pernah jatuh tempo dan hasilnya digunakan untuk melunasi obligasi Inggris lainnya. Karena tindakan ini mengkonsolidasikan utang pemerintah, obligasi baru ini disebut “konsol.” Istilah ini melekat, dan sekarang obligasi apa pun yang menjanjikan pembayaran bunga selamanya disebut konsol, atau perpetuitas. Tingkat bunga konsol adalah 2,5%, jadi konsol dengan nilai nominal ₤1.000 akan membayar ₤25 per tahun selamanya.</a:t>
            </a:r>
          </a:p>
        </p:txBody>
      </p:sp>
      <p:sp>
        <p:nvSpPr>
          <p:cNvPr name="Freeform 13" id="13"/>
          <p:cNvSpPr/>
          <p:nvPr/>
        </p:nvSpPr>
        <p:spPr>
          <a:xfrm flipH="false" flipV="false" rot="1323373">
            <a:off x="2835637" y="6505531"/>
            <a:ext cx="2424672" cy="978686"/>
          </a:xfrm>
          <a:custGeom>
            <a:avLst/>
            <a:gdLst/>
            <a:ahLst/>
            <a:cxnLst/>
            <a:rect r="r" b="b" t="t" l="l"/>
            <a:pathLst>
              <a:path h="978686" w="2424672">
                <a:moveTo>
                  <a:pt x="0" y="0"/>
                </a:moveTo>
                <a:lnTo>
                  <a:pt x="2424672" y="0"/>
                </a:lnTo>
                <a:lnTo>
                  <a:pt x="2424672" y="978686"/>
                </a:lnTo>
                <a:lnTo>
                  <a:pt x="0" y="9786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2948473" y="2311519"/>
            <a:ext cx="1145853" cy="1486365"/>
          </a:xfrm>
          <a:custGeom>
            <a:avLst/>
            <a:gdLst/>
            <a:ahLst/>
            <a:cxnLst/>
            <a:rect r="r" b="b" t="t" l="l"/>
            <a:pathLst>
              <a:path h="1486365" w="1145853">
                <a:moveTo>
                  <a:pt x="0" y="0"/>
                </a:moveTo>
                <a:lnTo>
                  <a:pt x="1145853" y="0"/>
                </a:lnTo>
                <a:lnTo>
                  <a:pt x="1145853" y="1486366"/>
                </a:lnTo>
                <a:lnTo>
                  <a:pt x="0" y="14863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143580" y="2876727"/>
            <a:ext cx="11213627" cy="1549519"/>
          </a:xfrm>
          <a:custGeom>
            <a:avLst/>
            <a:gdLst/>
            <a:ahLst/>
            <a:cxnLst/>
            <a:rect r="r" b="b" t="t" l="l"/>
            <a:pathLst>
              <a:path h="1549519" w="11213627">
                <a:moveTo>
                  <a:pt x="0" y="0"/>
                </a:moveTo>
                <a:lnTo>
                  <a:pt x="11213627" y="0"/>
                </a:lnTo>
                <a:lnTo>
                  <a:pt x="11213627"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352035" y="5459147"/>
            <a:ext cx="7467218" cy="1549519"/>
          </a:xfrm>
          <a:custGeom>
            <a:avLst/>
            <a:gdLst/>
            <a:ahLst/>
            <a:cxnLst/>
            <a:rect r="r" b="b" t="t" l="l"/>
            <a:pathLst>
              <a:path h="1549519" w="7467218">
                <a:moveTo>
                  <a:pt x="0" y="0"/>
                </a:moveTo>
                <a:lnTo>
                  <a:pt x="7467218" y="0"/>
                </a:lnTo>
                <a:lnTo>
                  <a:pt x="746721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4" id="4"/>
          <p:cNvSpPr/>
          <p:nvPr/>
        </p:nvSpPr>
        <p:spPr>
          <a:xfrm flipH="false" flipV="false" rot="0">
            <a:off x="1156334" y="-48410"/>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636302">
            <a:off x="10512108" y="2430457"/>
            <a:ext cx="5044416" cy="4457429"/>
          </a:xfrm>
          <a:custGeom>
            <a:avLst/>
            <a:gdLst/>
            <a:ahLst/>
            <a:cxnLst/>
            <a:rect r="r" b="b" t="t" l="l"/>
            <a:pathLst>
              <a:path h="4457429" w="5044416">
                <a:moveTo>
                  <a:pt x="0" y="0"/>
                </a:moveTo>
                <a:lnTo>
                  <a:pt x="5044416" y="0"/>
                </a:lnTo>
                <a:lnTo>
                  <a:pt x="5044416" y="4457430"/>
                </a:lnTo>
                <a:lnTo>
                  <a:pt x="0" y="4457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021514">
            <a:off x="3847959" y="3691341"/>
            <a:ext cx="3275232" cy="4288356"/>
          </a:xfrm>
          <a:custGeom>
            <a:avLst/>
            <a:gdLst/>
            <a:ahLst/>
            <a:cxnLst/>
            <a:rect r="r" b="b" t="t" l="l"/>
            <a:pathLst>
              <a:path h="4288356" w="3275232">
                <a:moveTo>
                  <a:pt x="0" y="0"/>
                </a:moveTo>
                <a:lnTo>
                  <a:pt x="3275232" y="0"/>
                </a:lnTo>
                <a:lnTo>
                  <a:pt x="3275232" y="4288356"/>
                </a:lnTo>
                <a:lnTo>
                  <a:pt x="0" y="42883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244677" y="4002609"/>
            <a:ext cx="13798646" cy="2882602"/>
          </a:xfrm>
          <a:prstGeom prst="rect">
            <a:avLst/>
          </a:prstGeom>
        </p:spPr>
        <p:txBody>
          <a:bodyPr anchor="t" rtlCol="false" tIns="0" lIns="0" bIns="0" rIns="0">
            <a:spAutoFit/>
          </a:bodyPr>
          <a:lstStyle/>
          <a:p>
            <a:pPr algn="ctr" marL="0" indent="0" lvl="0">
              <a:lnSpc>
                <a:spcPts val="11200"/>
              </a:lnSpc>
              <a:spcBef>
                <a:spcPct val="0"/>
              </a:spcBef>
            </a:pPr>
            <a:r>
              <a:rPr lang="en-US" sz="8000" spc="688">
                <a:solidFill>
                  <a:srgbClr val="000000"/>
                </a:solidFill>
                <a:latin typeface="AC Fat Bamboo"/>
              </a:rPr>
              <a:t>Nilai Sekarang Anuitas Biasa dan Anuitas Jatuh Tempo</a:t>
            </a:r>
          </a:p>
        </p:txBody>
      </p:sp>
      <p:sp>
        <p:nvSpPr>
          <p:cNvPr name="Freeform 8" id="8"/>
          <p:cNvSpPr/>
          <p:nvPr/>
        </p:nvSpPr>
        <p:spPr>
          <a:xfrm flipH="false" flipV="false" rot="-10800000">
            <a:off x="4217374" y="8978115"/>
            <a:ext cx="11213627" cy="1549519"/>
          </a:xfrm>
          <a:custGeom>
            <a:avLst/>
            <a:gdLst/>
            <a:ahLst/>
            <a:cxnLst/>
            <a:rect r="r" b="b" t="t" l="l"/>
            <a:pathLst>
              <a:path h="1549519" w="11213627">
                <a:moveTo>
                  <a:pt x="0" y="0"/>
                </a:moveTo>
                <a:lnTo>
                  <a:pt x="11213628" y="0"/>
                </a:lnTo>
                <a:lnTo>
                  <a:pt x="11213628"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22836" y="508693"/>
            <a:ext cx="5914551" cy="5901518"/>
            <a:chOff x="0" y="0"/>
            <a:chExt cx="7886068" cy="7868691"/>
          </a:xfrm>
        </p:grpSpPr>
        <p:sp>
          <p:nvSpPr>
            <p:cNvPr name="Freeform 3" id="3"/>
            <p:cNvSpPr/>
            <p:nvPr/>
          </p:nvSpPr>
          <p:spPr>
            <a:xfrm flipH="false" flipV="false" rot="-7966963">
              <a:off x="1235274" y="1067784"/>
              <a:ext cx="5415521" cy="5733123"/>
            </a:xfrm>
            <a:custGeom>
              <a:avLst/>
              <a:gdLst/>
              <a:ahLst/>
              <a:cxnLst/>
              <a:rect r="r" b="b" t="t" l="l"/>
              <a:pathLst>
                <a:path h="5733123" w="5415521">
                  <a:moveTo>
                    <a:pt x="0" y="0"/>
                  </a:moveTo>
                  <a:lnTo>
                    <a:pt x="5415521" y="0"/>
                  </a:lnTo>
                  <a:lnTo>
                    <a:pt x="5415521" y="5733123"/>
                  </a:lnTo>
                  <a:lnTo>
                    <a:pt x="0" y="5733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590557">
              <a:off x="2756269" y="2168556"/>
              <a:ext cx="4037424" cy="4274205"/>
            </a:xfrm>
            <a:custGeom>
              <a:avLst/>
              <a:gdLst/>
              <a:ahLst/>
              <a:cxnLst/>
              <a:rect r="r" b="b" t="t" l="l"/>
              <a:pathLst>
                <a:path h="4274205" w="4037424">
                  <a:moveTo>
                    <a:pt x="0" y="0"/>
                  </a:moveTo>
                  <a:lnTo>
                    <a:pt x="4037424" y="0"/>
                  </a:lnTo>
                  <a:lnTo>
                    <a:pt x="4037424" y="4274205"/>
                  </a:lnTo>
                  <a:lnTo>
                    <a:pt x="0" y="4274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5915707">
            <a:off x="13689611" y="2404075"/>
            <a:ext cx="669661" cy="1260265"/>
          </a:xfrm>
          <a:custGeom>
            <a:avLst/>
            <a:gdLst/>
            <a:ahLst/>
            <a:cxnLst/>
            <a:rect r="r" b="b" t="t" l="l"/>
            <a:pathLst>
              <a:path h="1260265" w="669661">
                <a:moveTo>
                  <a:pt x="0" y="0"/>
                </a:moveTo>
                <a:lnTo>
                  <a:pt x="669661" y="0"/>
                </a:lnTo>
                <a:lnTo>
                  <a:pt x="669661" y="1260265"/>
                </a:lnTo>
                <a:lnTo>
                  <a:pt x="0" y="12602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853428" y="4342120"/>
            <a:ext cx="11228907" cy="1662542"/>
          </a:xfrm>
          <a:prstGeom prst="rect">
            <a:avLst/>
          </a:prstGeom>
        </p:spPr>
        <p:txBody>
          <a:bodyPr anchor="t" rtlCol="false" tIns="0" lIns="0" bIns="0" rIns="0">
            <a:spAutoFit/>
          </a:bodyPr>
          <a:lstStyle/>
          <a:p>
            <a:pPr>
              <a:lnSpc>
                <a:spcPts val="3355"/>
              </a:lnSpc>
            </a:pPr>
            <a:r>
              <a:rPr lang="en-US" sz="2397">
                <a:solidFill>
                  <a:srgbClr val="000000"/>
                </a:solidFill>
                <a:latin typeface="Pangolin"/>
              </a:rPr>
              <a:t>Diagram garis waktu menunjukkan bahwa dengan pendekatan langkah demi langkah kami menerapkan persamaan berikut dengan N 3 dan I 5%:</a:t>
            </a:r>
          </a:p>
          <a:p>
            <a:pPr>
              <a:lnSpc>
                <a:spcPts val="3355"/>
              </a:lnSpc>
            </a:pPr>
            <a:r>
              <a:rPr lang="en-US" sz="2397">
                <a:solidFill>
                  <a:srgbClr val="000000"/>
                </a:solidFill>
                <a:latin typeface="Pangolin"/>
              </a:rPr>
              <a:t>PVAN = PMT / (1+I)1 + PMT / (1+I)2 + … + PMT / (1+I)N</a:t>
            </a:r>
          </a:p>
          <a:p>
            <a:pPr>
              <a:lnSpc>
                <a:spcPts val="3355"/>
              </a:lnSpc>
              <a:spcBef>
                <a:spcPct val="0"/>
              </a:spcBef>
            </a:pPr>
            <a:r>
              <a:rPr lang="en-US" sz="2397">
                <a:solidFill>
                  <a:srgbClr val="000000"/>
                </a:solidFill>
                <a:latin typeface="Pangolin"/>
              </a:rPr>
              <a:t>Nilai sekarang dari suatu anuitas dapat ditulis sebagai:</a:t>
            </a:r>
          </a:p>
        </p:txBody>
      </p:sp>
      <p:sp>
        <p:nvSpPr>
          <p:cNvPr name="Freeform 7" id="7"/>
          <p:cNvSpPr/>
          <p:nvPr/>
        </p:nvSpPr>
        <p:spPr>
          <a:xfrm flipH="false" flipV="false" rot="5400000">
            <a:off x="12143580" y="5654501"/>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837288" y="9152873"/>
            <a:ext cx="9305170" cy="1549519"/>
          </a:xfrm>
          <a:custGeom>
            <a:avLst/>
            <a:gdLst/>
            <a:ahLst/>
            <a:cxnLst/>
            <a:rect r="r" b="b" t="t" l="l"/>
            <a:pathLst>
              <a:path h="1549519" w="9305170">
                <a:moveTo>
                  <a:pt x="0" y="0"/>
                </a:moveTo>
                <a:lnTo>
                  <a:pt x="9305169" y="0"/>
                </a:lnTo>
                <a:lnTo>
                  <a:pt x="9305169" y="1549519"/>
                </a:lnTo>
                <a:lnTo>
                  <a:pt x="0" y="1549519"/>
                </a:lnTo>
                <a:lnTo>
                  <a:pt x="0" y="0"/>
                </a:lnTo>
                <a:close/>
              </a:path>
            </a:pathLst>
          </a:custGeom>
          <a:blipFill>
            <a:blip r:embed="rId8">
              <a:extLst>
                <a:ext uri="{96DAC541-7B7A-43D3-8B79-37D633B846F1}">
                  <asvg:svgBlip xmlns:asvg="http://schemas.microsoft.com/office/drawing/2016/SVG/main" r:embed="rId9"/>
                </a:ext>
              </a:extLst>
            </a:blip>
            <a:stretch>
              <a:fillRect l="0" t="0" r="-20509" b="0"/>
            </a:stretch>
          </a:blipFill>
        </p:spPr>
      </p:sp>
      <p:sp>
        <p:nvSpPr>
          <p:cNvPr name="Freeform 9" id="9"/>
          <p:cNvSpPr/>
          <p:nvPr/>
        </p:nvSpPr>
        <p:spPr>
          <a:xfrm flipH="false" flipV="false" rot="0">
            <a:off x="-1404258" y="-307985"/>
            <a:ext cx="8007509" cy="1549519"/>
          </a:xfrm>
          <a:custGeom>
            <a:avLst/>
            <a:gdLst/>
            <a:ahLst/>
            <a:cxnLst/>
            <a:rect r="r" b="b" t="t" l="l"/>
            <a:pathLst>
              <a:path h="1549519" w="8007509">
                <a:moveTo>
                  <a:pt x="0" y="0"/>
                </a:moveTo>
                <a:lnTo>
                  <a:pt x="8007509" y="0"/>
                </a:lnTo>
                <a:lnTo>
                  <a:pt x="8007509" y="1549520"/>
                </a:lnTo>
                <a:lnTo>
                  <a:pt x="0" y="1549520"/>
                </a:lnTo>
                <a:lnTo>
                  <a:pt x="0" y="0"/>
                </a:lnTo>
                <a:close/>
              </a:path>
            </a:pathLst>
          </a:custGeom>
          <a:blipFill>
            <a:blip r:embed="rId8">
              <a:extLst>
                <a:ext uri="{96DAC541-7B7A-43D3-8B79-37D633B846F1}">
                  <asvg:svgBlip xmlns:asvg="http://schemas.microsoft.com/office/drawing/2016/SVG/main" r:embed="rId9"/>
                </a:ext>
              </a:extLst>
            </a:blip>
            <a:stretch>
              <a:fillRect l="-40038" t="0" r="0" b="0"/>
            </a:stretch>
          </a:blipFill>
        </p:spPr>
      </p:sp>
      <p:sp>
        <p:nvSpPr>
          <p:cNvPr name="Freeform 10" id="10"/>
          <p:cNvSpPr/>
          <p:nvPr/>
        </p:nvSpPr>
        <p:spPr>
          <a:xfrm flipH="false" flipV="false" rot="0">
            <a:off x="2608273" y="6347563"/>
            <a:ext cx="11811676" cy="1853525"/>
          </a:xfrm>
          <a:custGeom>
            <a:avLst/>
            <a:gdLst/>
            <a:ahLst/>
            <a:cxnLst/>
            <a:rect r="r" b="b" t="t" l="l"/>
            <a:pathLst>
              <a:path h="1853525" w="11811676">
                <a:moveTo>
                  <a:pt x="0" y="0"/>
                </a:moveTo>
                <a:lnTo>
                  <a:pt x="11811676" y="0"/>
                </a:lnTo>
                <a:lnTo>
                  <a:pt x="11811676" y="1853524"/>
                </a:lnTo>
                <a:lnTo>
                  <a:pt x="0" y="1853524"/>
                </a:lnTo>
                <a:lnTo>
                  <a:pt x="0" y="0"/>
                </a:lnTo>
                <a:close/>
              </a:path>
            </a:pathLst>
          </a:custGeom>
          <a:blipFill>
            <a:blip r:embed="rId10"/>
            <a:stretch>
              <a:fillRect l="0" t="0" r="0" b="0"/>
            </a:stretch>
          </a:blipFill>
        </p:spPr>
      </p:sp>
      <p:sp>
        <p:nvSpPr>
          <p:cNvPr name="TextBox 11" id="11"/>
          <p:cNvSpPr txBox="true"/>
          <p:nvPr/>
        </p:nvSpPr>
        <p:spPr>
          <a:xfrm rot="0">
            <a:off x="2608273" y="2853233"/>
            <a:ext cx="11719216" cy="1189695"/>
          </a:xfrm>
          <a:prstGeom prst="rect">
            <a:avLst/>
          </a:prstGeom>
        </p:spPr>
        <p:txBody>
          <a:bodyPr anchor="t" rtlCol="false" tIns="0" lIns="0" bIns="0" rIns="0">
            <a:spAutoFit/>
          </a:bodyPr>
          <a:lstStyle/>
          <a:p>
            <a:pPr algn="ctr" marL="0" indent="0" lvl="0">
              <a:lnSpc>
                <a:spcPts val="9291"/>
              </a:lnSpc>
              <a:spcBef>
                <a:spcPct val="0"/>
              </a:spcBef>
            </a:pPr>
            <a:r>
              <a:rPr lang="en-US" sz="6637" spc="537">
                <a:solidFill>
                  <a:srgbClr val="000000"/>
                </a:solidFill>
                <a:latin typeface="AC Fat Bamboo"/>
              </a:rPr>
              <a:t>Nilai Sekarang dari Anuitas Biasa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1925866" y="9095657"/>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4" id="4"/>
          <p:cNvSpPr/>
          <p:nvPr/>
        </p:nvSpPr>
        <p:spPr>
          <a:xfrm flipH="false" flipV="false" rot="0">
            <a:off x="-13456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4114635">
            <a:off x="972396" y="1547361"/>
            <a:ext cx="2161018" cy="2039461"/>
          </a:xfrm>
          <a:custGeom>
            <a:avLst/>
            <a:gdLst/>
            <a:ahLst/>
            <a:cxnLst/>
            <a:rect r="r" b="b" t="t" l="l"/>
            <a:pathLst>
              <a:path h="2039461" w="2161018">
                <a:moveTo>
                  <a:pt x="0" y="0"/>
                </a:moveTo>
                <a:lnTo>
                  <a:pt x="2161018" y="0"/>
                </a:lnTo>
                <a:lnTo>
                  <a:pt x="2161018" y="2039460"/>
                </a:lnTo>
                <a:lnTo>
                  <a:pt x="0" y="2039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602747" y="774760"/>
            <a:ext cx="3125068" cy="2949283"/>
          </a:xfrm>
          <a:custGeom>
            <a:avLst/>
            <a:gdLst/>
            <a:ahLst/>
            <a:cxnLst/>
            <a:rect r="r" b="b" t="t" l="l"/>
            <a:pathLst>
              <a:path h="2949283" w="3125068">
                <a:moveTo>
                  <a:pt x="0" y="0"/>
                </a:moveTo>
                <a:lnTo>
                  <a:pt x="3125068" y="0"/>
                </a:lnTo>
                <a:lnTo>
                  <a:pt x="3125068" y="2949283"/>
                </a:lnTo>
                <a:lnTo>
                  <a:pt x="0" y="2949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4056892">
            <a:off x="15446385" y="3811687"/>
            <a:ext cx="2743620" cy="818880"/>
          </a:xfrm>
          <a:custGeom>
            <a:avLst/>
            <a:gdLst/>
            <a:ahLst/>
            <a:cxnLst/>
            <a:rect r="r" b="b" t="t" l="l"/>
            <a:pathLst>
              <a:path h="818880" w="2743620">
                <a:moveTo>
                  <a:pt x="0" y="0"/>
                </a:moveTo>
                <a:lnTo>
                  <a:pt x="2743621" y="0"/>
                </a:lnTo>
                <a:lnTo>
                  <a:pt x="2743621" y="818881"/>
                </a:lnTo>
                <a:lnTo>
                  <a:pt x="0" y="8188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052905" y="3164578"/>
            <a:ext cx="6216036" cy="1056550"/>
          </a:xfrm>
          <a:custGeom>
            <a:avLst/>
            <a:gdLst/>
            <a:ahLst/>
            <a:cxnLst/>
            <a:rect r="r" b="b" t="t" l="l"/>
            <a:pathLst>
              <a:path h="1056550" w="6216036">
                <a:moveTo>
                  <a:pt x="0" y="0"/>
                </a:moveTo>
                <a:lnTo>
                  <a:pt x="6216036" y="0"/>
                </a:lnTo>
                <a:lnTo>
                  <a:pt x="6216036" y="1056550"/>
                </a:lnTo>
                <a:lnTo>
                  <a:pt x="0" y="1056550"/>
                </a:lnTo>
                <a:lnTo>
                  <a:pt x="0" y="0"/>
                </a:lnTo>
                <a:close/>
              </a:path>
            </a:pathLst>
          </a:custGeom>
          <a:blipFill>
            <a:blip r:embed="rId10"/>
            <a:stretch>
              <a:fillRect l="0" t="0" r="0" b="0"/>
            </a:stretch>
          </a:blipFill>
        </p:spPr>
      </p:sp>
      <p:sp>
        <p:nvSpPr>
          <p:cNvPr name="Freeform 9" id="9"/>
          <p:cNvSpPr/>
          <p:nvPr/>
        </p:nvSpPr>
        <p:spPr>
          <a:xfrm flipH="false" flipV="false" rot="0">
            <a:off x="8565397" y="2796763"/>
            <a:ext cx="8038263" cy="6290456"/>
          </a:xfrm>
          <a:custGeom>
            <a:avLst/>
            <a:gdLst/>
            <a:ahLst/>
            <a:cxnLst/>
            <a:rect r="r" b="b" t="t" l="l"/>
            <a:pathLst>
              <a:path h="6290456" w="8038263">
                <a:moveTo>
                  <a:pt x="0" y="0"/>
                </a:moveTo>
                <a:lnTo>
                  <a:pt x="8038263" y="0"/>
                </a:lnTo>
                <a:lnTo>
                  <a:pt x="8038263" y="6290456"/>
                </a:lnTo>
                <a:lnTo>
                  <a:pt x="0" y="6290456"/>
                </a:lnTo>
                <a:lnTo>
                  <a:pt x="0" y="0"/>
                </a:lnTo>
                <a:close/>
              </a:path>
            </a:pathLst>
          </a:custGeom>
          <a:blipFill>
            <a:blip r:embed="rId11"/>
            <a:stretch>
              <a:fillRect l="0" t="0" r="0" b="0"/>
            </a:stretch>
          </a:blipFill>
        </p:spPr>
      </p:sp>
      <p:sp>
        <p:nvSpPr>
          <p:cNvPr name="TextBox 10" id="10"/>
          <p:cNvSpPr txBox="true"/>
          <p:nvPr/>
        </p:nvSpPr>
        <p:spPr>
          <a:xfrm rot="0">
            <a:off x="2052905" y="2198866"/>
            <a:ext cx="5485023" cy="392318"/>
          </a:xfrm>
          <a:prstGeom prst="rect">
            <a:avLst/>
          </a:prstGeom>
        </p:spPr>
        <p:txBody>
          <a:bodyPr anchor="t" rtlCol="false" tIns="0" lIns="0" bIns="0" rIns="0">
            <a:spAutoFit/>
          </a:bodyPr>
          <a:lstStyle/>
          <a:p>
            <a:pPr algn="just" marL="0" indent="0" lvl="0">
              <a:lnSpc>
                <a:spcPts val="3299"/>
              </a:lnSpc>
              <a:spcBef>
                <a:spcPct val="0"/>
              </a:spcBef>
            </a:pPr>
            <a:r>
              <a:rPr lang="en-US" sz="2199">
                <a:solidFill>
                  <a:srgbClr val="000000"/>
                </a:solidFill>
                <a:latin typeface="Pangolin"/>
              </a:rPr>
              <a:t>Sebagai contoh anuitas, nilai sekarang adalah:</a:t>
            </a:r>
          </a:p>
        </p:txBody>
      </p:sp>
      <p:sp>
        <p:nvSpPr>
          <p:cNvPr name="TextBox 11" id="11"/>
          <p:cNvSpPr txBox="true"/>
          <p:nvPr/>
        </p:nvSpPr>
        <p:spPr>
          <a:xfrm rot="0">
            <a:off x="8565397" y="2227441"/>
            <a:ext cx="5175498" cy="339651"/>
          </a:xfrm>
          <a:prstGeom prst="rect">
            <a:avLst/>
          </a:prstGeom>
        </p:spPr>
        <p:txBody>
          <a:bodyPr anchor="t" rtlCol="false" tIns="0" lIns="0" bIns="0" rIns="0">
            <a:spAutoFit/>
          </a:bodyPr>
          <a:lstStyle/>
          <a:p>
            <a:pPr algn="ctr">
              <a:lnSpc>
                <a:spcPts val="2800"/>
              </a:lnSpc>
              <a:spcBef>
                <a:spcPct val="0"/>
              </a:spcBef>
            </a:pPr>
            <a:r>
              <a:rPr lang="en-US" sz="2000" spc="192">
                <a:solidFill>
                  <a:srgbClr val="000000"/>
                </a:solidFill>
                <a:latin typeface="Pangolin"/>
              </a:rPr>
              <a:t>Contoh perhitungan menggunakan excel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4" id="4"/>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443162" y="3679974"/>
            <a:ext cx="15401676" cy="1463526"/>
          </a:xfrm>
          <a:prstGeom prst="rect">
            <a:avLst/>
          </a:prstGeom>
        </p:spPr>
        <p:txBody>
          <a:bodyPr anchor="t" rtlCol="false" tIns="0" lIns="0" bIns="0" rIns="0">
            <a:spAutoFit/>
          </a:bodyPr>
          <a:lstStyle/>
          <a:p>
            <a:pPr algn="ctr" marL="0" indent="0" lvl="0">
              <a:lnSpc>
                <a:spcPts val="11200"/>
              </a:lnSpc>
              <a:spcBef>
                <a:spcPct val="0"/>
              </a:spcBef>
            </a:pPr>
            <a:r>
              <a:rPr lang="en-US" sz="8000" spc="384">
                <a:solidFill>
                  <a:srgbClr val="000000"/>
                </a:solidFill>
                <a:latin typeface="AC Fat Bamboo"/>
              </a:rPr>
              <a:t>Nilai Sekarang dari Anuitas Jatuh Tempo</a:t>
            </a:r>
          </a:p>
        </p:txBody>
      </p:sp>
      <p:sp>
        <p:nvSpPr>
          <p:cNvPr name="TextBox 6" id="6"/>
          <p:cNvSpPr txBox="true"/>
          <p:nvPr/>
        </p:nvSpPr>
        <p:spPr>
          <a:xfrm rot="0">
            <a:off x="3233605" y="5572125"/>
            <a:ext cx="11820790" cy="2087074"/>
          </a:xfrm>
          <a:prstGeom prst="rect">
            <a:avLst/>
          </a:prstGeom>
        </p:spPr>
        <p:txBody>
          <a:bodyPr anchor="t" rtlCol="false" tIns="0" lIns="0" bIns="0" rIns="0">
            <a:spAutoFit/>
          </a:bodyPr>
          <a:lstStyle/>
          <a:p>
            <a:pPr algn="ctr">
              <a:lnSpc>
                <a:spcPts val="4185"/>
              </a:lnSpc>
              <a:spcBef>
                <a:spcPct val="0"/>
              </a:spcBef>
            </a:pPr>
            <a:r>
              <a:rPr lang="en-US" sz="2989">
                <a:solidFill>
                  <a:srgbClr val="000000"/>
                </a:solidFill>
                <a:latin typeface="Pangolin"/>
              </a:rPr>
              <a:t>Karena setiap pembayaran anuitas jatuh tempo terjadi satu periode lebih awal, semua pembayaran akan didiskontokan untuk satu periode lebih sedikit. Oleh karena itu, PV suatu anuitas jatuh tempo harus lebih besar dibandingkan dengan anuitas biasa yang serupa</a:t>
            </a:r>
          </a:p>
        </p:txBody>
      </p:sp>
      <p:sp>
        <p:nvSpPr>
          <p:cNvPr name="Freeform 7" id="7"/>
          <p:cNvSpPr/>
          <p:nvPr/>
        </p:nvSpPr>
        <p:spPr>
          <a:xfrm flipH="false" flipV="false" rot="0">
            <a:off x="8689254" y="8142294"/>
            <a:ext cx="909492" cy="1069538"/>
          </a:xfrm>
          <a:custGeom>
            <a:avLst/>
            <a:gdLst/>
            <a:ahLst/>
            <a:cxnLst/>
            <a:rect r="r" b="b" t="t" l="l"/>
            <a:pathLst>
              <a:path h="1069538" w="909492">
                <a:moveTo>
                  <a:pt x="0" y="0"/>
                </a:moveTo>
                <a:lnTo>
                  <a:pt x="909492" y="0"/>
                </a:lnTo>
                <a:lnTo>
                  <a:pt x="909492" y="1069539"/>
                </a:lnTo>
                <a:lnTo>
                  <a:pt x="0" y="1069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689254" y="2377306"/>
            <a:ext cx="909492" cy="1069538"/>
          </a:xfrm>
          <a:custGeom>
            <a:avLst/>
            <a:gdLst/>
            <a:ahLst/>
            <a:cxnLst/>
            <a:rect r="r" b="b" t="t" l="l"/>
            <a:pathLst>
              <a:path h="1069538" w="909492">
                <a:moveTo>
                  <a:pt x="0" y="0"/>
                </a:moveTo>
                <a:lnTo>
                  <a:pt x="909492" y="0"/>
                </a:lnTo>
                <a:lnTo>
                  <a:pt x="909492" y="1069538"/>
                </a:lnTo>
                <a:lnTo>
                  <a:pt x="0" y="1069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10112" y="2758709"/>
            <a:ext cx="8647187" cy="8647187"/>
            <a:chOff x="0" y="0"/>
            <a:chExt cx="11529582" cy="11529582"/>
          </a:xfrm>
        </p:grpSpPr>
        <p:sp>
          <p:nvSpPr>
            <p:cNvPr name="Freeform 3" id="3"/>
            <p:cNvSpPr/>
            <p:nvPr/>
          </p:nvSpPr>
          <p:spPr>
            <a:xfrm flipH="false" flipV="false" rot="5400000">
              <a:off x="3644708" y="4968202"/>
              <a:ext cx="11529582" cy="1593179"/>
            </a:xfrm>
            <a:custGeom>
              <a:avLst/>
              <a:gdLst/>
              <a:ahLst/>
              <a:cxnLst/>
              <a:rect r="r" b="b" t="t" l="l"/>
              <a:pathLst>
                <a:path h="1593179" w="11529582">
                  <a:moveTo>
                    <a:pt x="0" y="0"/>
                  </a:moveTo>
                  <a:lnTo>
                    <a:pt x="11529582" y="0"/>
                  </a:lnTo>
                  <a:lnTo>
                    <a:pt x="11529582" y="1593178"/>
                  </a:lnTo>
                  <a:lnTo>
                    <a:pt x="0" y="159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0" y="8924252"/>
              <a:ext cx="11529582" cy="1593179"/>
            </a:xfrm>
            <a:custGeom>
              <a:avLst/>
              <a:gdLst/>
              <a:ahLst/>
              <a:cxnLst/>
              <a:rect r="r" b="b" t="t" l="l"/>
              <a:pathLst>
                <a:path h="1593179" w="11529582">
                  <a:moveTo>
                    <a:pt x="0" y="0"/>
                  </a:moveTo>
                  <a:lnTo>
                    <a:pt x="11529582" y="0"/>
                  </a:lnTo>
                  <a:lnTo>
                    <a:pt x="11529582" y="1593179"/>
                  </a:lnTo>
                  <a:lnTo>
                    <a:pt x="0" y="1593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5400000">
            <a:off x="-3352035" y="7706000"/>
            <a:ext cx="7467218" cy="1549519"/>
          </a:xfrm>
          <a:custGeom>
            <a:avLst/>
            <a:gdLst/>
            <a:ahLst/>
            <a:cxnLst/>
            <a:rect r="r" b="b" t="t" l="l"/>
            <a:pathLst>
              <a:path h="1549519" w="7467218">
                <a:moveTo>
                  <a:pt x="0" y="0"/>
                </a:moveTo>
                <a:lnTo>
                  <a:pt x="7467218" y="0"/>
                </a:lnTo>
                <a:lnTo>
                  <a:pt x="746721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6" id="6"/>
          <p:cNvSpPr/>
          <p:nvPr/>
        </p:nvSpPr>
        <p:spPr>
          <a:xfrm flipH="false" flipV="false" rot="0">
            <a:off x="-4954208" y="-433694"/>
            <a:ext cx="11213627" cy="1549519"/>
          </a:xfrm>
          <a:custGeom>
            <a:avLst/>
            <a:gdLst/>
            <a:ahLst/>
            <a:cxnLst/>
            <a:rect r="r" b="b" t="t" l="l"/>
            <a:pathLst>
              <a:path h="1549519" w="11213627">
                <a:moveTo>
                  <a:pt x="0" y="0"/>
                </a:moveTo>
                <a:lnTo>
                  <a:pt x="11213628" y="0"/>
                </a:lnTo>
                <a:lnTo>
                  <a:pt x="11213628"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005592" y="2921217"/>
            <a:ext cx="12276816" cy="2907365"/>
            <a:chOff x="0" y="0"/>
            <a:chExt cx="16369088" cy="3876486"/>
          </a:xfrm>
        </p:grpSpPr>
        <p:pic>
          <p:nvPicPr>
            <p:cNvPr name="Picture 8" id="8"/>
            <p:cNvPicPr>
              <a:picLocks noChangeAspect="true"/>
            </p:cNvPicPr>
            <p:nvPr/>
          </p:nvPicPr>
          <p:blipFill>
            <a:blip r:embed="rId4"/>
            <a:srcRect l="29745" t="0" r="31275" b="0"/>
            <a:stretch>
              <a:fillRect/>
            </a:stretch>
          </p:blipFill>
          <p:spPr>
            <a:xfrm flipH="false" flipV="false">
              <a:off x="0" y="0"/>
              <a:ext cx="16369088" cy="3876486"/>
            </a:xfrm>
            <a:prstGeom prst="rect">
              <a:avLst/>
            </a:prstGeom>
          </p:spPr>
        </p:pic>
      </p:grpSp>
      <p:sp>
        <p:nvSpPr>
          <p:cNvPr name="Freeform 9" id="9"/>
          <p:cNvSpPr/>
          <p:nvPr/>
        </p:nvSpPr>
        <p:spPr>
          <a:xfrm flipH="false" flipV="false" rot="0">
            <a:off x="1674494" y="1278317"/>
            <a:ext cx="1106919" cy="1374836"/>
          </a:xfrm>
          <a:custGeom>
            <a:avLst/>
            <a:gdLst/>
            <a:ahLst/>
            <a:cxnLst/>
            <a:rect r="r" b="b" t="t" l="l"/>
            <a:pathLst>
              <a:path h="1374836" w="1106919">
                <a:moveTo>
                  <a:pt x="0" y="0"/>
                </a:moveTo>
                <a:lnTo>
                  <a:pt x="1106919" y="0"/>
                </a:lnTo>
                <a:lnTo>
                  <a:pt x="1106919" y="1374835"/>
                </a:lnTo>
                <a:lnTo>
                  <a:pt x="0" y="137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1022156">
            <a:off x="547201" y="2261158"/>
            <a:ext cx="1264913" cy="1320118"/>
          </a:xfrm>
          <a:custGeom>
            <a:avLst/>
            <a:gdLst/>
            <a:ahLst/>
            <a:cxnLst/>
            <a:rect r="r" b="b" t="t" l="l"/>
            <a:pathLst>
              <a:path h="1320118" w="1264913">
                <a:moveTo>
                  <a:pt x="0" y="0"/>
                </a:moveTo>
                <a:lnTo>
                  <a:pt x="1264913" y="0"/>
                </a:lnTo>
                <a:lnTo>
                  <a:pt x="1264913" y="1320118"/>
                </a:lnTo>
                <a:lnTo>
                  <a:pt x="0" y="13201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8185014">
            <a:off x="14950127" y="1755069"/>
            <a:ext cx="2392752" cy="714158"/>
          </a:xfrm>
          <a:custGeom>
            <a:avLst/>
            <a:gdLst/>
            <a:ahLst/>
            <a:cxnLst/>
            <a:rect r="r" b="b" t="t" l="l"/>
            <a:pathLst>
              <a:path h="714158" w="2392752">
                <a:moveTo>
                  <a:pt x="0" y="0"/>
                </a:moveTo>
                <a:lnTo>
                  <a:pt x="2392751" y="0"/>
                </a:lnTo>
                <a:lnTo>
                  <a:pt x="2392751" y="714157"/>
                </a:lnTo>
                <a:lnTo>
                  <a:pt x="0" y="7141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6442404" y="461490"/>
            <a:ext cx="1106919" cy="1374836"/>
          </a:xfrm>
          <a:custGeom>
            <a:avLst/>
            <a:gdLst/>
            <a:ahLst/>
            <a:cxnLst/>
            <a:rect r="r" b="b" t="t" l="l"/>
            <a:pathLst>
              <a:path h="1374836" w="1106919">
                <a:moveTo>
                  <a:pt x="0" y="0"/>
                </a:moveTo>
                <a:lnTo>
                  <a:pt x="1106919" y="0"/>
                </a:lnTo>
                <a:lnTo>
                  <a:pt x="1106919" y="1374835"/>
                </a:lnTo>
                <a:lnTo>
                  <a:pt x="0" y="137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3788944" y="6493451"/>
            <a:ext cx="10710112" cy="1774676"/>
          </a:xfrm>
          <a:prstGeom prst="rect">
            <a:avLst/>
          </a:prstGeom>
        </p:spPr>
        <p:txBody>
          <a:bodyPr anchor="t" rtlCol="false" tIns="0" lIns="0" bIns="0" rIns="0">
            <a:spAutoFit/>
          </a:bodyPr>
          <a:lstStyle/>
          <a:p>
            <a:pPr algn="ctr">
              <a:lnSpc>
                <a:spcPts val="3499"/>
              </a:lnSpc>
              <a:spcBef>
                <a:spcPct val="0"/>
              </a:spcBef>
            </a:pPr>
            <a:r>
              <a:rPr lang="en-US" sz="2499" spc="239">
                <a:solidFill>
                  <a:srgbClr val="000000"/>
                </a:solidFill>
                <a:latin typeface="AC Fat Bamboo"/>
              </a:rPr>
              <a:t>Dengan pendekatan rumus, pertama-tama gunakan Persamaan pada slide sebelumnya untuk mencari nilai anuitas biasa, kemudian karena setiap pembayaran sekarang terjadi satu periode sebelumnya, maka hasil Persamaan pada slide sebelumnya kita kalikan dengan (1 + 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27805" y="-846543"/>
            <a:ext cx="20743610" cy="11980086"/>
            <a:chOff x="0" y="0"/>
            <a:chExt cx="27658147" cy="15973448"/>
          </a:xfrm>
        </p:grpSpPr>
        <p:sp>
          <p:nvSpPr>
            <p:cNvPr name="Freeform 3" id="3"/>
            <p:cNvSpPr/>
            <p:nvPr/>
          </p:nvSpPr>
          <p:spPr>
            <a:xfrm flipH="false" flipV="false" rot="5400000">
              <a:off x="18615233" y="8448407"/>
              <a:ext cx="13222916" cy="1827167"/>
            </a:xfrm>
            <a:custGeom>
              <a:avLst/>
              <a:gdLst/>
              <a:ahLst/>
              <a:cxnLst/>
              <a:rect r="r" b="b" t="t" l="l"/>
              <a:pathLst>
                <a:path h="1827167" w="13222916">
                  <a:moveTo>
                    <a:pt x="0" y="0"/>
                  </a:moveTo>
                  <a:lnTo>
                    <a:pt x="13222915" y="0"/>
                  </a:lnTo>
                  <a:lnTo>
                    <a:pt x="13222915" y="1827166"/>
                  </a:lnTo>
                  <a:lnTo>
                    <a:pt x="0" y="1827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4435232" y="12985476"/>
              <a:ext cx="13222916" cy="1827167"/>
            </a:xfrm>
            <a:custGeom>
              <a:avLst/>
              <a:gdLst/>
              <a:ahLst/>
              <a:cxnLst/>
              <a:rect r="r" b="b" t="t" l="l"/>
              <a:pathLst>
                <a:path h="1827167" w="13222916">
                  <a:moveTo>
                    <a:pt x="0" y="0"/>
                  </a:moveTo>
                  <a:lnTo>
                    <a:pt x="13222915" y="0"/>
                  </a:lnTo>
                  <a:lnTo>
                    <a:pt x="13222915" y="1827167"/>
                  </a:lnTo>
                  <a:lnTo>
                    <a:pt x="0" y="1827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4249990" y="5793279"/>
              <a:ext cx="13444318" cy="1857760"/>
            </a:xfrm>
            <a:custGeom>
              <a:avLst/>
              <a:gdLst/>
              <a:ahLst/>
              <a:cxnLst/>
              <a:rect r="r" b="b" t="t" l="l"/>
              <a:pathLst>
                <a:path h="1857760" w="13444318">
                  <a:moveTo>
                    <a:pt x="0" y="0"/>
                  </a:moveTo>
                  <a:lnTo>
                    <a:pt x="13444317" y="0"/>
                  </a:lnTo>
                  <a:lnTo>
                    <a:pt x="13444317" y="1857760"/>
                  </a:lnTo>
                  <a:lnTo>
                    <a:pt x="0" y="1857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1180241"/>
              <a:ext cx="13444318" cy="1857760"/>
            </a:xfrm>
            <a:custGeom>
              <a:avLst/>
              <a:gdLst/>
              <a:ahLst/>
              <a:cxnLst/>
              <a:rect r="r" b="b" t="t" l="l"/>
              <a:pathLst>
                <a:path h="1857760" w="13444318">
                  <a:moveTo>
                    <a:pt x="0" y="0"/>
                  </a:moveTo>
                  <a:lnTo>
                    <a:pt x="13444318" y="0"/>
                  </a:lnTo>
                  <a:lnTo>
                    <a:pt x="13444318" y="1857760"/>
                  </a:lnTo>
                  <a:lnTo>
                    <a:pt x="0" y="1857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8680824" y="613757"/>
              <a:ext cx="8294766" cy="1857760"/>
            </a:xfrm>
            <a:custGeom>
              <a:avLst/>
              <a:gdLst/>
              <a:ahLst/>
              <a:cxnLst/>
              <a:rect r="r" b="b" t="t" l="l"/>
              <a:pathLst>
                <a:path h="1857760" w="8294766">
                  <a:moveTo>
                    <a:pt x="0" y="0"/>
                  </a:moveTo>
                  <a:lnTo>
                    <a:pt x="8294766" y="0"/>
                  </a:lnTo>
                  <a:lnTo>
                    <a:pt x="8294766" y="1857761"/>
                  </a:lnTo>
                  <a:lnTo>
                    <a:pt x="0" y="1857761"/>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8" id="8"/>
            <p:cNvSpPr/>
            <p:nvPr/>
          </p:nvSpPr>
          <p:spPr>
            <a:xfrm flipH="false" flipV="false" rot="-10800000">
              <a:off x="7400281" y="12970180"/>
              <a:ext cx="8294766" cy="1857760"/>
            </a:xfrm>
            <a:custGeom>
              <a:avLst/>
              <a:gdLst/>
              <a:ahLst/>
              <a:cxnLst/>
              <a:rect r="r" b="b" t="t" l="l"/>
              <a:pathLst>
                <a:path h="1857760" w="8294766">
                  <a:moveTo>
                    <a:pt x="0" y="0"/>
                  </a:moveTo>
                  <a:lnTo>
                    <a:pt x="8294766" y="0"/>
                  </a:lnTo>
                  <a:lnTo>
                    <a:pt x="8294766" y="1857760"/>
                  </a:lnTo>
                  <a:lnTo>
                    <a:pt x="0" y="1857760"/>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9" id="9"/>
            <p:cNvSpPr/>
            <p:nvPr/>
          </p:nvSpPr>
          <p:spPr>
            <a:xfrm flipH="false" flipV="false" rot="-10800000">
              <a:off x="2700621" y="14115688"/>
              <a:ext cx="8294766" cy="1857760"/>
            </a:xfrm>
            <a:custGeom>
              <a:avLst/>
              <a:gdLst/>
              <a:ahLst/>
              <a:cxnLst/>
              <a:rect r="r" b="b" t="t" l="l"/>
              <a:pathLst>
                <a:path h="1857760" w="8294766">
                  <a:moveTo>
                    <a:pt x="0" y="0"/>
                  </a:moveTo>
                  <a:lnTo>
                    <a:pt x="8294766" y="0"/>
                  </a:lnTo>
                  <a:lnTo>
                    <a:pt x="8294766" y="1857760"/>
                  </a:lnTo>
                  <a:lnTo>
                    <a:pt x="0" y="1857760"/>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10" id="10"/>
            <p:cNvSpPr/>
            <p:nvPr/>
          </p:nvSpPr>
          <p:spPr>
            <a:xfrm flipH="false" flipV="false" rot="0">
              <a:off x="15720447" y="38100"/>
              <a:ext cx="8294766" cy="1857760"/>
            </a:xfrm>
            <a:custGeom>
              <a:avLst/>
              <a:gdLst/>
              <a:ahLst/>
              <a:cxnLst/>
              <a:rect r="r" b="b" t="t" l="l"/>
              <a:pathLst>
                <a:path h="1857760" w="8294766">
                  <a:moveTo>
                    <a:pt x="0" y="0"/>
                  </a:moveTo>
                  <a:lnTo>
                    <a:pt x="8294765" y="0"/>
                  </a:lnTo>
                  <a:lnTo>
                    <a:pt x="8294765" y="1857760"/>
                  </a:lnTo>
                  <a:lnTo>
                    <a:pt x="0" y="1857760"/>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grpSp>
      <p:sp>
        <p:nvSpPr>
          <p:cNvPr name="Freeform 11" id="11"/>
          <p:cNvSpPr/>
          <p:nvPr/>
        </p:nvSpPr>
        <p:spPr>
          <a:xfrm flipH="false" flipV="false" rot="0">
            <a:off x="14817462" y="6530640"/>
            <a:ext cx="1606431" cy="1889119"/>
          </a:xfrm>
          <a:custGeom>
            <a:avLst/>
            <a:gdLst/>
            <a:ahLst/>
            <a:cxnLst/>
            <a:rect r="r" b="b" t="t" l="l"/>
            <a:pathLst>
              <a:path h="1889119" w="1606431">
                <a:moveTo>
                  <a:pt x="0" y="0"/>
                </a:moveTo>
                <a:lnTo>
                  <a:pt x="1606431" y="0"/>
                </a:lnTo>
                <a:lnTo>
                  <a:pt x="1606431" y="1889119"/>
                </a:lnTo>
                <a:lnTo>
                  <a:pt x="0" y="1889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379441" y="4655836"/>
            <a:ext cx="9529118" cy="2265045"/>
          </a:xfrm>
          <a:prstGeom prst="rect">
            <a:avLst/>
          </a:prstGeom>
        </p:spPr>
        <p:txBody>
          <a:bodyPr anchor="t" rtlCol="false" tIns="0" lIns="0" bIns="0" rIns="0">
            <a:spAutoFit/>
          </a:bodyPr>
          <a:lstStyle/>
          <a:p>
            <a:pPr algn="ctr">
              <a:lnSpc>
                <a:spcPts val="5640"/>
              </a:lnSpc>
            </a:pPr>
            <a:r>
              <a:rPr lang="en-US" sz="6000" spc="845">
                <a:solidFill>
                  <a:srgbClr val="514847"/>
                </a:solidFill>
                <a:latin typeface="AC Fat Bamboo"/>
              </a:rPr>
              <a:t>Menemukan Pembayaran Anuitas, Periode, dan Suku Bunga</a:t>
            </a:r>
          </a:p>
        </p:txBody>
      </p:sp>
      <p:sp>
        <p:nvSpPr>
          <p:cNvPr name="Freeform 13" id="13"/>
          <p:cNvSpPr/>
          <p:nvPr/>
        </p:nvSpPr>
        <p:spPr>
          <a:xfrm flipH="false" flipV="false" rot="4674825">
            <a:off x="8473065" y="2745753"/>
            <a:ext cx="1323050" cy="2489906"/>
          </a:xfrm>
          <a:custGeom>
            <a:avLst/>
            <a:gdLst/>
            <a:ahLst/>
            <a:cxnLst/>
            <a:rect r="r" b="b" t="t" l="l"/>
            <a:pathLst>
              <a:path h="2489906" w="1323050">
                <a:moveTo>
                  <a:pt x="0" y="0"/>
                </a:moveTo>
                <a:lnTo>
                  <a:pt x="1323049" y="0"/>
                </a:lnTo>
                <a:lnTo>
                  <a:pt x="1323049" y="2489906"/>
                </a:lnTo>
                <a:lnTo>
                  <a:pt x="0" y="24899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022647" y="1603979"/>
            <a:ext cx="1521083" cy="1788753"/>
          </a:xfrm>
          <a:custGeom>
            <a:avLst/>
            <a:gdLst/>
            <a:ahLst/>
            <a:cxnLst/>
            <a:rect r="r" b="b" t="t" l="l"/>
            <a:pathLst>
              <a:path h="1788753" w="1521083">
                <a:moveTo>
                  <a:pt x="0" y="0"/>
                </a:moveTo>
                <a:lnTo>
                  <a:pt x="1521084" y="0"/>
                </a:lnTo>
                <a:lnTo>
                  <a:pt x="1521084" y="1788753"/>
                </a:lnTo>
                <a:lnTo>
                  <a:pt x="0" y="1788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712139" y="5392278"/>
            <a:ext cx="10126448" cy="1399291"/>
          </a:xfrm>
          <a:custGeom>
            <a:avLst/>
            <a:gdLst/>
            <a:ahLst/>
            <a:cxnLst/>
            <a:rect r="r" b="b" t="t" l="l"/>
            <a:pathLst>
              <a:path h="1399291" w="10126448">
                <a:moveTo>
                  <a:pt x="0" y="0"/>
                </a:moveTo>
                <a:lnTo>
                  <a:pt x="10126447" y="0"/>
                </a:lnTo>
                <a:lnTo>
                  <a:pt x="10126447" y="1399291"/>
                </a:lnTo>
                <a:lnTo>
                  <a:pt x="0" y="1399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391245" y="3050021"/>
            <a:ext cx="5236550" cy="2093479"/>
          </a:xfrm>
          <a:custGeom>
            <a:avLst/>
            <a:gdLst/>
            <a:ahLst/>
            <a:cxnLst/>
            <a:rect r="r" b="b" t="t" l="l"/>
            <a:pathLst>
              <a:path h="2093479" w="5236550">
                <a:moveTo>
                  <a:pt x="0" y="0"/>
                </a:moveTo>
                <a:lnTo>
                  <a:pt x="5236550" y="0"/>
                </a:lnTo>
                <a:lnTo>
                  <a:pt x="5236550" y="2093479"/>
                </a:lnTo>
                <a:lnTo>
                  <a:pt x="0" y="20934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092089" y="3449098"/>
            <a:ext cx="12103822" cy="1104826"/>
          </a:xfrm>
          <a:prstGeom prst="rect">
            <a:avLst/>
          </a:prstGeom>
        </p:spPr>
        <p:txBody>
          <a:bodyPr anchor="t" rtlCol="false" tIns="0" lIns="0" bIns="0" rIns="0">
            <a:spAutoFit/>
          </a:bodyPr>
          <a:lstStyle/>
          <a:p>
            <a:pPr algn="ctr" marL="0" indent="0" lvl="0">
              <a:lnSpc>
                <a:spcPts val="8400"/>
              </a:lnSpc>
              <a:spcBef>
                <a:spcPct val="0"/>
              </a:spcBef>
            </a:pPr>
            <a:r>
              <a:rPr lang="en-US" sz="6000" spc="558">
                <a:solidFill>
                  <a:srgbClr val="000000"/>
                </a:solidFill>
                <a:latin typeface="AC Fat Bamboo"/>
              </a:rPr>
              <a:t>Menemukan Pembayaran Anuitas, PMT</a:t>
            </a:r>
          </a:p>
        </p:txBody>
      </p:sp>
      <p:sp>
        <p:nvSpPr>
          <p:cNvPr name="Freeform 5" id="5"/>
          <p:cNvSpPr/>
          <p:nvPr/>
        </p:nvSpPr>
        <p:spPr>
          <a:xfrm flipH="false" flipV="false" rot="-5400000">
            <a:off x="-3352035" y="7706000"/>
            <a:ext cx="7467218" cy="1549519"/>
          </a:xfrm>
          <a:custGeom>
            <a:avLst/>
            <a:gdLst/>
            <a:ahLst/>
            <a:cxnLst/>
            <a:rect r="r" b="b" t="t" l="l"/>
            <a:pathLst>
              <a:path h="1549519" w="7467218">
                <a:moveTo>
                  <a:pt x="0" y="0"/>
                </a:moveTo>
                <a:lnTo>
                  <a:pt x="7467218" y="0"/>
                </a:lnTo>
                <a:lnTo>
                  <a:pt x="746721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6" id="6"/>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548119" y="5924550"/>
            <a:ext cx="12103822" cy="2277935"/>
          </a:xfrm>
          <a:prstGeom prst="rect">
            <a:avLst/>
          </a:prstGeom>
        </p:spPr>
        <p:txBody>
          <a:bodyPr anchor="t" rtlCol="false" tIns="0" lIns="0" bIns="0" rIns="0">
            <a:spAutoFit/>
          </a:bodyPr>
          <a:lstStyle/>
          <a:p>
            <a:pPr algn="just">
              <a:lnSpc>
                <a:spcPts val="3069"/>
              </a:lnSpc>
              <a:spcBef>
                <a:spcPct val="0"/>
              </a:spcBef>
            </a:pPr>
            <a:r>
              <a:rPr lang="en-US" sz="2192">
                <a:solidFill>
                  <a:srgbClr val="000000"/>
                </a:solidFill>
                <a:latin typeface="Pangolin"/>
              </a:rPr>
              <a:t>Kita perlu mengumpulkan $10.000 dan menyediakannya 5 tahun dari sekarang. Kita bisa mendapatkan 6% dari uang kita. Jadi, kita mengetahui bahwa FV 10.000, PV 0, N 5, dan I YR 6. Kita dapat memasukkan nilai-nilai ini ke dalam kalkulator keuangan dan kemudian menekan tombol PMT untuk mencari simpanan yang diperlukan. Namun jawabannya tergantung apakah kita melakukan penyetoran di setiap akhir tahun (anuitas biasa) atau di awal (anuitas jatuh tempo), sehingga modusnya harus diatur dengan baik. Berikut hasil untuk setiap jenis anuitas</a:t>
            </a:r>
          </a:p>
        </p:txBody>
      </p:sp>
      <p:sp>
        <p:nvSpPr>
          <p:cNvPr name="Freeform 8" id="8"/>
          <p:cNvSpPr/>
          <p:nvPr/>
        </p:nvSpPr>
        <p:spPr>
          <a:xfrm flipH="false" flipV="false" rot="0">
            <a:off x="13289899" y="1225887"/>
            <a:ext cx="1277461" cy="1586655"/>
          </a:xfrm>
          <a:custGeom>
            <a:avLst/>
            <a:gdLst/>
            <a:ahLst/>
            <a:cxnLst/>
            <a:rect r="r" b="b" t="t" l="l"/>
            <a:pathLst>
              <a:path h="1586655" w="1277461">
                <a:moveTo>
                  <a:pt x="0" y="0"/>
                </a:moveTo>
                <a:lnTo>
                  <a:pt x="1277461" y="0"/>
                </a:lnTo>
                <a:lnTo>
                  <a:pt x="1277461" y="1586655"/>
                </a:lnTo>
                <a:lnTo>
                  <a:pt x="0" y="1586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754853">
            <a:off x="13311173" y="8134613"/>
            <a:ext cx="2319495" cy="692293"/>
          </a:xfrm>
          <a:custGeom>
            <a:avLst/>
            <a:gdLst/>
            <a:ahLst/>
            <a:cxnLst/>
            <a:rect r="r" b="b" t="t" l="l"/>
            <a:pathLst>
              <a:path h="692293" w="2319495">
                <a:moveTo>
                  <a:pt x="0" y="0"/>
                </a:moveTo>
                <a:lnTo>
                  <a:pt x="2319495" y="0"/>
                </a:lnTo>
                <a:lnTo>
                  <a:pt x="2319495" y="692293"/>
                </a:lnTo>
                <a:lnTo>
                  <a:pt x="0" y="6922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737215">
            <a:off x="1735503" y="2456238"/>
            <a:ext cx="1334290" cy="1392523"/>
          </a:xfrm>
          <a:custGeom>
            <a:avLst/>
            <a:gdLst/>
            <a:ahLst/>
            <a:cxnLst/>
            <a:rect r="r" b="b" t="t" l="l"/>
            <a:pathLst>
              <a:path h="1392523" w="1334290">
                <a:moveTo>
                  <a:pt x="0" y="0"/>
                </a:moveTo>
                <a:lnTo>
                  <a:pt x="1334290" y="0"/>
                </a:lnTo>
                <a:lnTo>
                  <a:pt x="1334290" y="1392523"/>
                </a:lnTo>
                <a:lnTo>
                  <a:pt x="0" y="13925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712139" y="5392278"/>
            <a:ext cx="10126448" cy="1399291"/>
          </a:xfrm>
          <a:custGeom>
            <a:avLst/>
            <a:gdLst/>
            <a:ahLst/>
            <a:cxnLst/>
            <a:rect r="r" b="b" t="t" l="l"/>
            <a:pathLst>
              <a:path h="1399291" w="10126448">
                <a:moveTo>
                  <a:pt x="0" y="0"/>
                </a:moveTo>
                <a:lnTo>
                  <a:pt x="10126447" y="0"/>
                </a:lnTo>
                <a:lnTo>
                  <a:pt x="10126447" y="1399291"/>
                </a:lnTo>
                <a:lnTo>
                  <a:pt x="0" y="1399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391245" y="3050021"/>
            <a:ext cx="5236550" cy="2093479"/>
          </a:xfrm>
          <a:custGeom>
            <a:avLst/>
            <a:gdLst/>
            <a:ahLst/>
            <a:cxnLst/>
            <a:rect r="r" b="b" t="t" l="l"/>
            <a:pathLst>
              <a:path h="2093479" w="5236550">
                <a:moveTo>
                  <a:pt x="0" y="0"/>
                </a:moveTo>
                <a:lnTo>
                  <a:pt x="5236550" y="0"/>
                </a:lnTo>
                <a:lnTo>
                  <a:pt x="5236550" y="2093479"/>
                </a:lnTo>
                <a:lnTo>
                  <a:pt x="0" y="20934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3352035" y="7706000"/>
            <a:ext cx="7467218" cy="1549519"/>
          </a:xfrm>
          <a:custGeom>
            <a:avLst/>
            <a:gdLst/>
            <a:ahLst/>
            <a:cxnLst/>
            <a:rect r="r" b="b" t="t" l="l"/>
            <a:pathLst>
              <a:path h="1549519" w="7467218">
                <a:moveTo>
                  <a:pt x="0" y="0"/>
                </a:moveTo>
                <a:lnTo>
                  <a:pt x="7467218" y="0"/>
                </a:lnTo>
                <a:lnTo>
                  <a:pt x="746721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5" id="5"/>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92089" y="6593789"/>
            <a:ext cx="12103822" cy="1515935"/>
          </a:xfrm>
          <a:prstGeom prst="rect">
            <a:avLst/>
          </a:prstGeom>
        </p:spPr>
        <p:txBody>
          <a:bodyPr anchor="t" rtlCol="false" tIns="0" lIns="0" bIns="0" rIns="0">
            <a:spAutoFit/>
          </a:bodyPr>
          <a:lstStyle/>
          <a:p>
            <a:pPr algn="just">
              <a:lnSpc>
                <a:spcPts val="3069"/>
              </a:lnSpc>
              <a:spcBef>
                <a:spcPct val="0"/>
              </a:spcBef>
            </a:pPr>
            <a:r>
              <a:rPr lang="en-US" sz="2192">
                <a:solidFill>
                  <a:srgbClr val="000000"/>
                </a:solidFill>
                <a:latin typeface="Pangolin"/>
              </a:rPr>
              <a:t>Jadi, Anda harus menyisihkan $1,773.96 per tahun jika Anda melakukan pembayaran pada setiap akhir tahun, namun hanya $1,673.55 jika pembayaran dimulai segera. Terakhir, perhatikan bahwa pembayaran yang diperlukan untuk anuitas jatuh tempo adalah pembayaran anuitas biasa dibagi (1 + I): $1.773.96 /1.06 =$1.673.55</a:t>
            </a:r>
          </a:p>
        </p:txBody>
      </p:sp>
      <p:sp>
        <p:nvSpPr>
          <p:cNvPr name="Freeform 7" id="7"/>
          <p:cNvSpPr/>
          <p:nvPr/>
        </p:nvSpPr>
        <p:spPr>
          <a:xfrm flipH="false" flipV="false" rot="0">
            <a:off x="13289899" y="1225887"/>
            <a:ext cx="1277461" cy="1586655"/>
          </a:xfrm>
          <a:custGeom>
            <a:avLst/>
            <a:gdLst/>
            <a:ahLst/>
            <a:cxnLst/>
            <a:rect r="r" b="b" t="t" l="l"/>
            <a:pathLst>
              <a:path h="1586655" w="1277461">
                <a:moveTo>
                  <a:pt x="0" y="0"/>
                </a:moveTo>
                <a:lnTo>
                  <a:pt x="1277461" y="0"/>
                </a:lnTo>
                <a:lnTo>
                  <a:pt x="1277461" y="1586655"/>
                </a:lnTo>
                <a:lnTo>
                  <a:pt x="0" y="1586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754853">
            <a:off x="13311173" y="8134613"/>
            <a:ext cx="2319495" cy="692293"/>
          </a:xfrm>
          <a:custGeom>
            <a:avLst/>
            <a:gdLst/>
            <a:ahLst/>
            <a:cxnLst/>
            <a:rect r="r" b="b" t="t" l="l"/>
            <a:pathLst>
              <a:path h="692293" w="2319495">
                <a:moveTo>
                  <a:pt x="0" y="0"/>
                </a:moveTo>
                <a:lnTo>
                  <a:pt x="2319495" y="0"/>
                </a:lnTo>
                <a:lnTo>
                  <a:pt x="2319495" y="692293"/>
                </a:lnTo>
                <a:lnTo>
                  <a:pt x="0" y="6922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737215">
            <a:off x="1735503" y="2456238"/>
            <a:ext cx="1334290" cy="1392523"/>
          </a:xfrm>
          <a:custGeom>
            <a:avLst/>
            <a:gdLst/>
            <a:ahLst/>
            <a:cxnLst/>
            <a:rect r="r" b="b" t="t" l="l"/>
            <a:pathLst>
              <a:path h="1392523" w="1334290">
                <a:moveTo>
                  <a:pt x="0" y="0"/>
                </a:moveTo>
                <a:lnTo>
                  <a:pt x="1334290" y="0"/>
                </a:lnTo>
                <a:lnTo>
                  <a:pt x="1334290" y="1392523"/>
                </a:lnTo>
                <a:lnTo>
                  <a:pt x="0" y="13925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4420143" y="2742015"/>
            <a:ext cx="9447714" cy="3349909"/>
          </a:xfrm>
          <a:custGeom>
            <a:avLst/>
            <a:gdLst/>
            <a:ahLst/>
            <a:cxnLst/>
            <a:rect r="r" b="b" t="t" l="l"/>
            <a:pathLst>
              <a:path h="3349909" w="9447714">
                <a:moveTo>
                  <a:pt x="0" y="0"/>
                </a:moveTo>
                <a:lnTo>
                  <a:pt x="9447714" y="0"/>
                </a:lnTo>
                <a:lnTo>
                  <a:pt x="9447714" y="3349909"/>
                </a:lnTo>
                <a:lnTo>
                  <a:pt x="0" y="3349909"/>
                </a:lnTo>
                <a:lnTo>
                  <a:pt x="0" y="0"/>
                </a:lnTo>
                <a:close/>
              </a:path>
            </a:pathLst>
          </a:custGeom>
          <a:blipFill>
            <a:blip r:embed="rId1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2485" y="2159422"/>
            <a:ext cx="3392004" cy="3392004"/>
          </a:xfrm>
          <a:custGeom>
            <a:avLst/>
            <a:gdLst/>
            <a:ahLst/>
            <a:cxnLst/>
            <a:rect r="r" b="b" t="t" l="l"/>
            <a:pathLst>
              <a:path h="3392004" w="3392004">
                <a:moveTo>
                  <a:pt x="0" y="0"/>
                </a:moveTo>
                <a:lnTo>
                  <a:pt x="3392004" y="0"/>
                </a:lnTo>
                <a:lnTo>
                  <a:pt x="3392004" y="3392005"/>
                </a:lnTo>
                <a:lnTo>
                  <a:pt x="0" y="3392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50171" t="0" r="0" b="0"/>
            </a:stretch>
          </a:blipFill>
        </p:spPr>
      </p:sp>
      <p:sp>
        <p:nvSpPr>
          <p:cNvPr name="TextBox 6" id="6"/>
          <p:cNvSpPr txBox="true"/>
          <p:nvPr/>
        </p:nvSpPr>
        <p:spPr>
          <a:xfrm rot="0">
            <a:off x="3667287" y="3997393"/>
            <a:ext cx="10293235" cy="963595"/>
          </a:xfrm>
          <a:prstGeom prst="rect">
            <a:avLst/>
          </a:prstGeom>
        </p:spPr>
        <p:txBody>
          <a:bodyPr anchor="t" rtlCol="false" tIns="0" lIns="0" bIns="0" rIns="0">
            <a:spAutoFit/>
          </a:bodyPr>
          <a:lstStyle/>
          <a:p>
            <a:pPr>
              <a:lnSpc>
                <a:spcPts val="2520"/>
              </a:lnSpc>
            </a:pPr>
            <a:r>
              <a:rPr lang="en-US" sz="1800">
                <a:solidFill>
                  <a:srgbClr val="000000"/>
                </a:solidFill>
                <a:latin typeface="AC Fat Bamboo"/>
              </a:rPr>
              <a:t>MISALKAN ANDA MEMUTUSKAN UNTUK MELAKUKAN DEPOSITO AKHIR TAHUN, NAMUN ANDA HANYA DAPAT MENABUNG $1.200 PER TAHUN. SEKALI LAGI DENGAN ASUMSI BAHWA ANDA AKAN MEMPEROLEH 6%, BERAPA LAMA WAKTU YANG ANDA PERLUKAN UNTUK MENCAPAI SASARAN $10.000 ANDA? </a:t>
            </a:r>
          </a:p>
        </p:txBody>
      </p:sp>
      <p:sp>
        <p:nvSpPr>
          <p:cNvPr name="Freeform 7" id="7"/>
          <p:cNvSpPr/>
          <p:nvPr/>
        </p:nvSpPr>
        <p:spPr>
          <a:xfrm flipH="false" flipV="false" rot="0">
            <a:off x="3238162" y="5408663"/>
            <a:ext cx="11811676" cy="1792952"/>
          </a:xfrm>
          <a:custGeom>
            <a:avLst/>
            <a:gdLst/>
            <a:ahLst/>
            <a:cxnLst/>
            <a:rect r="r" b="b" t="t" l="l"/>
            <a:pathLst>
              <a:path h="1792952" w="11811676">
                <a:moveTo>
                  <a:pt x="0" y="0"/>
                </a:moveTo>
                <a:lnTo>
                  <a:pt x="11811676" y="0"/>
                </a:lnTo>
                <a:lnTo>
                  <a:pt x="11811676" y="1792952"/>
                </a:lnTo>
                <a:lnTo>
                  <a:pt x="0" y="1792952"/>
                </a:lnTo>
                <a:lnTo>
                  <a:pt x="0" y="0"/>
                </a:lnTo>
                <a:close/>
              </a:path>
            </a:pathLst>
          </a:custGeom>
          <a:blipFill>
            <a:blip r:embed="rId6"/>
            <a:stretch>
              <a:fillRect l="0" t="0" r="0" b="0"/>
            </a:stretch>
          </a:blipFill>
        </p:spPr>
      </p:sp>
      <p:sp>
        <p:nvSpPr>
          <p:cNvPr name="Freeform 8" id="8"/>
          <p:cNvSpPr/>
          <p:nvPr/>
        </p:nvSpPr>
        <p:spPr>
          <a:xfrm flipH="false" flipV="false" rot="0">
            <a:off x="13157451" y="5741927"/>
            <a:ext cx="2831125" cy="3706873"/>
          </a:xfrm>
          <a:custGeom>
            <a:avLst/>
            <a:gdLst/>
            <a:ahLst/>
            <a:cxnLst/>
            <a:rect r="r" b="b" t="t" l="l"/>
            <a:pathLst>
              <a:path h="3706873" w="2831125">
                <a:moveTo>
                  <a:pt x="0" y="0"/>
                </a:moveTo>
                <a:lnTo>
                  <a:pt x="2831124" y="0"/>
                </a:lnTo>
                <a:lnTo>
                  <a:pt x="2831124" y="3706873"/>
                </a:lnTo>
                <a:lnTo>
                  <a:pt x="0" y="3706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881336" y="2151271"/>
            <a:ext cx="13865137" cy="1463526"/>
          </a:xfrm>
          <a:prstGeom prst="rect">
            <a:avLst/>
          </a:prstGeom>
        </p:spPr>
        <p:txBody>
          <a:bodyPr anchor="t" rtlCol="false" tIns="0" lIns="0" bIns="0" rIns="0">
            <a:spAutoFit/>
          </a:bodyPr>
          <a:lstStyle/>
          <a:p>
            <a:pPr algn="ctr" marL="0" indent="0" lvl="0">
              <a:lnSpc>
                <a:spcPts val="11200"/>
              </a:lnSpc>
              <a:spcBef>
                <a:spcPct val="0"/>
              </a:spcBef>
            </a:pPr>
            <a:r>
              <a:rPr lang="en-US" sz="8000" spc="768">
                <a:solidFill>
                  <a:srgbClr val="000000"/>
                </a:solidFill>
                <a:latin typeface="AC Fat Bamboo"/>
              </a:rPr>
              <a:t>Mencari Banyaknya Periode, N</a:t>
            </a:r>
          </a:p>
        </p:txBody>
      </p:sp>
      <p:sp>
        <p:nvSpPr>
          <p:cNvPr name="TextBox 10" id="10"/>
          <p:cNvSpPr txBox="true"/>
          <p:nvPr/>
        </p:nvSpPr>
        <p:spPr>
          <a:xfrm rot="0">
            <a:off x="3238162" y="7582615"/>
            <a:ext cx="11151485" cy="967074"/>
          </a:xfrm>
          <a:prstGeom prst="rect">
            <a:avLst/>
          </a:prstGeom>
        </p:spPr>
        <p:txBody>
          <a:bodyPr anchor="t" rtlCol="false" tIns="0" lIns="0" bIns="0" rIns="0">
            <a:spAutoFit/>
          </a:bodyPr>
          <a:lstStyle/>
          <a:p>
            <a:pPr algn="ctr">
              <a:lnSpc>
                <a:spcPts val="2519"/>
              </a:lnSpc>
              <a:spcBef>
                <a:spcPct val="0"/>
              </a:spcBef>
            </a:pPr>
            <a:r>
              <a:rPr lang="en-US" sz="1799" spc="172">
                <a:solidFill>
                  <a:srgbClr val="000000"/>
                </a:solidFill>
                <a:latin typeface="AC Fat Bamboo"/>
              </a:rPr>
              <a:t>Dengan simpanan yang lebih kecil ini, dibutuhkan waktu 6,96 tahun, bukan 5 tahun, untuk mencapai target $10,000. Jika Anda segera memulai penyetoran, maka Anda akan memiliki anuitas jatuh tempo dan N akan sedikit lebih kecil, 6,63 tahun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2485" y="2159422"/>
            <a:ext cx="3392004" cy="3392004"/>
          </a:xfrm>
          <a:custGeom>
            <a:avLst/>
            <a:gdLst/>
            <a:ahLst/>
            <a:cxnLst/>
            <a:rect r="r" b="b" t="t" l="l"/>
            <a:pathLst>
              <a:path h="3392004" w="3392004">
                <a:moveTo>
                  <a:pt x="0" y="0"/>
                </a:moveTo>
                <a:lnTo>
                  <a:pt x="3392004" y="0"/>
                </a:lnTo>
                <a:lnTo>
                  <a:pt x="3392004" y="3392005"/>
                </a:lnTo>
                <a:lnTo>
                  <a:pt x="0" y="3392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50171" t="0" r="0" b="0"/>
            </a:stretch>
          </a:blipFill>
        </p:spPr>
      </p:sp>
      <p:sp>
        <p:nvSpPr>
          <p:cNvPr name="Freeform 6" id="6"/>
          <p:cNvSpPr/>
          <p:nvPr/>
        </p:nvSpPr>
        <p:spPr>
          <a:xfrm flipH="false" flipV="false" rot="0">
            <a:off x="13157451" y="5741927"/>
            <a:ext cx="2831125" cy="3706873"/>
          </a:xfrm>
          <a:custGeom>
            <a:avLst/>
            <a:gdLst/>
            <a:ahLst/>
            <a:cxnLst/>
            <a:rect r="r" b="b" t="t" l="l"/>
            <a:pathLst>
              <a:path h="3706873" w="2831125">
                <a:moveTo>
                  <a:pt x="0" y="0"/>
                </a:moveTo>
                <a:lnTo>
                  <a:pt x="2831124" y="0"/>
                </a:lnTo>
                <a:lnTo>
                  <a:pt x="2831124" y="3706873"/>
                </a:lnTo>
                <a:lnTo>
                  <a:pt x="0" y="37068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238162" y="4975974"/>
            <a:ext cx="11811676" cy="1780837"/>
          </a:xfrm>
          <a:custGeom>
            <a:avLst/>
            <a:gdLst/>
            <a:ahLst/>
            <a:cxnLst/>
            <a:rect r="r" b="b" t="t" l="l"/>
            <a:pathLst>
              <a:path h="1780837" w="11811676">
                <a:moveTo>
                  <a:pt x="0" y="0"/>
                </a:moveTo>
                <a:lnTo>
                  <a:pt x="11811676" y="0"/>
                </a:lnTo>
                <a:lnTo>
                  <a:pt x="11811676" y="1780837"/>
                </a:lnTo>
                <a:lnTo>
                  <a:pt x="0" y="1780837"/>
                </a:lnTo>
                <a:lnTo>
                  <a:pt x="0" y="0"/>
                </a:lnTo>
                <a:close/>
              </a:path>
            </a:pathLst>
          </a:custGeom>
          <a:blipFill>
            <a:blip r:embed="rId8"/>
            <a:stretch>
              <a:fillRect l="0" t="0" r="0" b="0"/>
            </a:stretch>
          </a:blipFill>
        </p:spPr>
      </p:sp>
      <p:sp>
        <p:nvSpPr>
          <p:cNvPr name="TextBox 8" id="8"/>
          <p:cNvSpPr txBox="true"/>
          <p:nvPr/>
        </p:nvSpPr>
        <p:spPr>
          <a:xfrm rot="0">
            <a:off x="1881336" y="1831818"/>
            <a:ext cx="13865137" cy="920638"/>
          </a:xfrm>
          <a:prstGeom prst="rect">
            <a:avLst/>
          </a:prstGeom>
        </p:spPr>
        <p:txBody>
          <a:bodyPr anchor="t" rtlCol="false" tIns="0" lIns="0" bIns="0" rIns="0">
            <a:spAutoFit/>
          </a:bodyPr>
          <a:lstStyle/>
          <a:p>
            <a:pPr algn="ctr" marL="0" indent="0" lvl="0">
              <a:lnSpc>
                <a:spcPts val="7000"/>
              </a:lnSpc>
              <a:spcBef>
                <a:spcPct val="0"/>
              </a:spcBef>
            </a:pPr>
            <a:r>
              <a:rPr lang="en-US" sz="5000" spc="480">
                <a:solidFill>
                  <a:srgbClr val="000000"/>
                </a:solidFill>
                <a:latin typeface="AC Fat Bamboo"/>
              </a:rPr>
              <a:t>Mencari Tingkat Bunga, I</a:t>
            </a:r>
          </a:p>
        </p:txBody>
      </p:sp>
      <p:sp>
        <p:nvSpPr>
          <p:cNvPr name="TextBox 9" id="9"/>
          <p:cNvSpPr txBox="true"/>
          <p:nvPr/>
        </p:nvSpPr>
        <p:spPr>
          <a:xfrm rot="0">
            <a:off x="3238162" y="7299736"/>
            <a:ext cx="11151485" cy="1913183"/>
          </a:xfrm>
          <a:prstGeom prst="rect">
            <a:avLst/>
          </a:prstGeom>
        </p:spPr>
        <p:txBody>
          <a:bodyPr anchor="t" rtlCol="false" tIns="0" lIns="0" bIns="0" rIns="0">
            <a:spAutoFit/>
          </a:bodyPr>
          <a:lstStyle/>
          <a:p>
            <a:pPr algn="ctr">
              <a:lnSpc>
                <a:spcPts val="2519"/>
              </a:lnSpc>
              <a:spcBef>
                <a:spcPct val="0"/>
              </a:spcBef>
            </a:pPr>
            <a:r>
              <a:rPr lang="en-US" sz="1799" spc="172">
                <a:solidFill>
                  <a:srgbClr val="000000"/>
                </a:solidFill>
                <a:latin typeface="AC Fat Bamboo"/>
              </a:rPr>
              <a:t>Jadi, Anda harus mendapatkan 25,78%! Satu-satunya cara untuk mendapatkan keuntungan setinggi itu adalah dengan berinvestasi pada saham spekulatif atau pergi ke kasino Las Vegas. Tentu saja, saham spekulatif dan perjudian tidak seperti melakukan deposit di bank dengan tingkat pengembalian yang terjamin, jadi kemungkinan besar Anda tidak akan mendapatkan apa-apa. Jadi, Anda mungkin harus berhemat lebih banyak, menurunkan target $10.000, atau memperpanjang jangka waktu Anda. Mungkin tepat untuk mencari keuntungan yang lebih tinggi, namun mencoba mendapatkan 25,78% di pasar 6% akan melibatkan spekulasi, bukan investasi</a:t>
            </a:r>
          </a:p>
        </p:txBody>
      </p:sp>
      <p:sp>
        <p:nvSpPr>
          <p:cNvPr name="TextBox 10" id="10"/>
          <p:cNvSpPr txBox="true"/>
          <p:nvPr/>
        </p:nvSpPr>
        <p:spPr>
          <a:xfrm rot="0">
            <a:off x="3238162" y="3153635"/>
            <a:ext cx="11334851" cy="1336563"/>
          </a:xfrm>
          <a:prstGeom prst="rect">
            <a:avLst/>
          </a:prstGeom>
        </p:spPr>
        <p:txBody>
          <a:bodyPr anchor="t" rtlCol="false" tIns="0" lIns="0" bIns="0" rIns="0">
            <a:spAutoFit/>
          </a:bodyPr>
          <a:lstStyle/>
          <a:p>
            <a:pPr algn="ctr">
              <a:lnSpc>
                <a:spcPts val="3499"/>
              </a:lnSpc>
              <a:spcBef>
                <a:spcPct val="0"/>
              </a:spcBef>
            </a:pPr>
            <a:r>
              <a:rPr lang="en-US" sz="2499" spc="239">
                <a:solidFill>
                  <a:srgbClr val="000000"/>
                </a:solidFill>
                <a:latin typeface="AC Fat Bamboo"/>
              </a:rPr>
              <a:t>Sekarang misalkan Anda hanya dapat menabung $1.200 per tahun, namun Anda masih perlu memiliki $10.000 dalam 5 tahun. Berapa tingkat pengembalian yang harus Anda peroleh untuk mencapai tujuan Anda?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738982" y="5476437"/>
            <a:ext cx="10136517" cy="1400682"/>
          </a:xfrm>
          <a:custGeom>
            <a:avLst/>
            <a:gdLst/>
            <a:ahLst/>
            <a:cxnLst/>
            <a:rect r="r" b="b" t="t" l="l"/>
            <a:pathLst>
              <a:path h="1400682" w="10136517">
                <a:moveTo>
                  <a:pt x="0" y="0"/>
                </a:moveTo>
                <a:lnTo>
                  <a:pt x="10136518" y="0"/>
                </a:lnTo>
                <a:lnTo>
                  <a:pt x="10136518" y="1400682"/>
                </a:lnTo>
                <a:lnTo>
                  <a:pt x="0" y="14006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55009" y="5860411"/>
            <a:ext cx="11806274" cy="1492468"/>
          </a:xfrm>
          <a:custGeom>
            <a:avLst/>
            <a:gdLst/>
            <a:ahLst/>
            <a:cxnLst/>
            <a:rect r="r" b="b" t="t" l="l"/>
            <a:pathLst>
              <a:path h="1492468" w="11806274">
                <a:moveTo>
                  <a:pt x="0" y="0"/>
                </a:moveTo>
                <a:lnTo>
                  <a:pt x="11806273" y="0"/>
                </a:lnTo>
                <a:lnTo>
                  <a:pt x="11806273" y="1492469"/>
                </a:lnTo>
                <a:lnTo>
                  <a:pt x="0" y="1492469"/>
                </a:lnTo>
                <a:lnTo>
                  <a:pt x="0" y="0"/>
                </a:lnTo>
                <a:close/>
              </a:path>
            </a:pathLst>
          </a:custGeom>
          <a:blipFill>
            <a:blip r:embed="rId4"/>
            <a:stretch>
              <a:fillRect l="0" t="0" r="0" b="0"/>
            </a:stretch>
          </a:blipFill>
        </p:spPr>
      </p:sp>
      <p:sp>
        <p:nvSpPr>
          <p:cNvPr name="Freeform 4" id="4"/>
          <p:cNvSpPr/>
          <p:nvPr/>
        </p:nvSpPr>
        <p:spPr>
          <a:xfrm flipH="false" flipV="false" rot="-1439573">
            <a:off x="1756623" y="4287077"/>
            <a:ext cx="3796772" cy="4971223"/>
          </a:xfrm>
          <a:custGeom>
            <a:avLst/>
            <a:gdLst/>
            <a:ahLst/>
            <a:cxnLst/>
            <a:rect r="r" b="b" t="t" l="l"/>
            <a:pathLst>
              <a:path h="4971223" w="3796772">
                <a:moveTo>
                  <a:pt x="0" y="0"/>
                </a:moveTo>
                <a:lnTo>
                  <a:pt x="3796772" y="0"/>
                </a:lnTo>
                <a:lnTo>
                  <a:pt x="3796772" y="4971223"/>
                </a:lnTo>
                <a:lnTo>
                  <a:pt x="0" y="4971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6" id="6"/>
          <p:cNvSpPr/>
          <p:nvPr/>
        </p:nvSpPr>
        <p:spPr>
          <a:xfrm flipH="false" flipV="false" rot="0">
            <a:off x="-2413640" y="-139182"/>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636302">
            <a:off x="13668681" y="340279"/>
            <a:ext cx="3682246" cy="3253767"/>
          </a:xfrm>
          <a:custGeom>
            <a:avLst/>
            <a:gdLst/>
            <a:ahLst/>
            <a:cxnLst/>
            <a:rect r="r" b="b" t="t" l="l"/>
            <a:pathLst>
              <a:path h="3253767" w="3682246">
                <a:moveTo>
                  <a:pt x="0" y="0"/>
                </a:moveTo>
                <a:lnTo>
                  <a:pt x="3682246" y="0"/>
                </a:lnTo>
                <a:lnTo>
                  <a:pt x="3682246" y="3253767"/>
                </a:lnTo>
                <a:lnTo>
                  <a:pt x="0" y="32537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4149321" y="4465674"/>
            <a:ext cx="10024867" cy="664266"/>
          </a:xfrm>
          <a:prstGeom prst="rect">
            <a:avLst/>
          </a:prstGeom>
        </p:spPr>
        <p:txBody>
          <a:bodyPr anchor="t" rtlCol="false" tIns="0" lIns="0" bIns="0" rIns="0">
            <a:spAutoFit/>
          </a:bodyPr>
          <a:lstStyle/>
          <a:p>
            <a:pPr algn="ctr">
              <a:lnSpc>
                <a:spcPts val="2757"/>
              </a:lnSpc>
              <a:spcBef>
                <a:spcPct val="0"/>
              </a:spcBef>
            </a:pPr>
            <a:r>
              <a:rPr lang="en-US" sz="1969">
                <a:solidFill>
                  <a:srgbClr val="000000"/>
                </a:solidFill>
                <a:latin typeface="Pangolin"/>
              </a:rPr>
              <a:t>Konsol, atau perpetuitas, hanyalah sebuah anuitas yang pembayarannya dijanjikan berlaku selamanya. Untuk mencari PV perpetuitas dapat menggunakan rumus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20442" y="2507961"/>
            <a:ext cx="8647187" cy="8647187"/>
            <a:chOff x="0" y="0"/>
            <a:chExt cx="11529582" cy="11529582"/>
          </a:xfrm>
        </p:grpSpPr>
        <p:sp>
          <p:nvSpPr>
            <p:cNvPr name="Freeform 3" id="3"/>
            <p:cNvSpPr/>
            <p:nvPr/>
          </p:nvSpPr>
          <p:spPr>
            <a:xfrm flipH="false" flipV="false" rot="5400000">
              <a:off x="3644708" y="4968202"/>
              <a:ext cx="11529582" cy="1593179"/>
            </a:xfrm>
            <a:custGeom>
              <a:avLst/>
              <a:gdLst/>
              <a:ahLst/>
              <a:cxnLst/>
              <a:rect r="r" b="b" t="t" l="l"/>
              <a:pathLst>
                <a:path h="1593179" w="11529582">
                  <a:moveTo>
                    <a:pt x="0" y="0"/>
                  </a:moveTo>
                  <a:lnTo>
                    <a:pt x="11529582" y="0"/>
                  </a:lnTo>
                  <a:lnTo>
                    <a:pt x="11529582" y="1593178"/>
                  </a:lnTo>
                  <a:lnTo>
                    <a:pt x="0" y="159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0" y="8924252"/>
              <a:ext cx="11529582" cy="1593179"/>
            </a:xfrm>
            <a:custGeom>
              <a:avLst/>
              <a:gdLst/>
              <a:ahLst/>
              <a:cxnLst/>
              <a:rect r="r" b="b" t="t" l="l"/>
              <a:pathLst>
                <a:path h="1593179" w="11529582">
                  <a:moveTo>
                    <a:pt x="0" y="0"/>
                  </a:moveTo>
                  <a:lnTo>
                    <a:pt x="11529582" y="0"/>
                  </a:lnTo>
                  <a:lnTo>
                    <a:pt x="11529582" y="1593179"/>
                  </a:lnTo>
                  <a:lnTo>
                    <a:pt x="0" y="1593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3668882" y="920396"/>
            <a:ext cx="10950236" cy="10950236"/>
            <a:chOff x="0" y="0"/>
            <a:chExt cx="14600315" cy="14600315"/>
          </a:xfrm>
        </p:grpSpPr>
        <p:sp>
          <p:nvSpPr>
            <p:cNvPr name="Freeform 6" id="6"/>
            <p:cNvSpPr/>
            <p:nvPr/>
          </p:nvSpPr>
          <p:spPr>
            <a:xfrm flipH="false" flipV="false" rot="2700000">
              <a:off x="2138167" y="2138167"/>
              <a:ext cx="10323982" cy="10323982"/>
            </a:xfrm>
            <a:custGeom>
              <a:avLst/>
              <a:gdLst/>
              <a:ahLst/>
              <a:cxnLst/>
              <a:rect r="r" b="b" t="t" l="l"/>
              <a:pathLst>
                <a:path h="10323982" w="10323982">
                  <a:moveTo>
                    <a:pt x="0" y="0"/>
                  </a:moveTo>
                  <a:lnTo>
                    <a:pt x="10323981" y="0"/>
                  </a:lnTo>
                  <a:lnTo>
                    <a:pt x="10323981" y="10323981"/>
                  </a:lnTo>
                  <a:lnTo>
                    <a:pt x="0" y="10323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74741" y="2515121"/>
              <a:ext cx="4806481" cy="4536117"/>
            </a:xfrm>
            <a:custGeom>
              <a:avLst/>
              <a:gdLst/>
              <a:ahLst/>
              <a:cxnLst/>
              <a:rect r="r" b="b" t="t" l="l"/>
              <a:pathLst>
                <a:path h="4536117" w="4806481">
                  <a:moveTo>
                    <a:pt x="0" y="0"/>
                  </a:moveTo>
                  <a:lnTo>
                    <a:pt x="4806481" y="0"/>
                  </a:lnTo>
                  <a:lnTo>
                    <a:pt x="4806481" y="4536117"/>
                  </a:lnTo>
                  <a:lnTo>
                    <a:pt x="0" y="45361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9503582">
              <a:off x="10539017" y="6650824"/>
              <a:ext cx="2910358" cy="2746651"/>
            </a:xfrm>
            <a:custGeom>
              <a:avLst/>
              <a:gdLst/>
              <a:ahLst/>
              <a:cxnLst/>
              <a:rect r="r" b="b" t="t" l="l"/>
              <a:pathLst>
                <a:path h="2746651" w="2910358">
                  <a:moveTo>
                    <a:pt x="0" y="0"/>
                  </a:moveTo>
                  <a:lnTo>
                    <a:pt x="2910358" y="0"/>
                  </a:lnTo>
                  <a:lnTo>
                    <a:pt x="2910358" y="2746650"/>
                  </a:lnTo>
                  <a:lnTo>
                    <a:pt x="0" y="2746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5400000">
            <a:off x="-3352035" y="7706000"/>
            <a:ext cx="7467218" cy="1549519"/>
          </a:xfrm>
          <a:custGeom>
            <a:avLst/>
            <a:gdLst/>
            <a:ahLst/>
            <a:cxnLst/>
            <a:rect r="r" b="b" t="t" l="l"/>
            <a:pathLst>
              <a:path h="1549519" w="7467218">
                <a:moveTo>
                  <a:pt x="0" y="0"/>
                </a:moveTo>
                <a:lnTo>
                  <a:pt x="7467218" y="0"/>
                </a:lnTo>
                <a:lnTo>
                  <a:pt x="746721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10" id="10"/>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3668882" y="3149026"/>
            <a:ext cx="9793633" cy="1806352"/>
          </a:xfrm>
          <a:prstGeom prst="rect">
            <a:avLst/>
          </a:prstGeom>
        </p:spPr>
        <p:txBody>
          <a:bodyPr anchor="t" rtlCol="false" tIns="0" lIns="0" bIns="0" rIns="0">
            <a:spAutoFit/>
          </a:bodyPr>
          <a:lstStyle/>
          <a:p>
            <a:pPr algn="ctr">
              <a:lnSpc>
                <a:spcPts val="7000"/>
              </a:lnSpc>
              <a:spcBef>
                <a:spcPct val="0"/>
              </a:spcBef>
            </a:pPr>
            <a:r>
              <a:rPr lang="en-US" sz="5000" spc="440">
                <a:solidFill>
                  <a:srgbClr val="000000"/>
                </a:solidFill>
                <a:latin typeface="AC Fat Bamboo Bold"/>
              </a:rPr>
              <a:t>Arus Kas yang Tidak Merata atau Tidak Teratur</a:t>
            </a:r>
          </a:p>
        </p:txBody>
      </p:sp>
      <p:sp>
        <p:nvSpPr>
          <p:cNvPr name="TextBox 12" id="12"/>
          <p:cNvSpPr txBox="true"/>
          <p:nvPr/>
        </p:nvSpPr>
        <p:spPr>
          <a:xfrm rot="0">
            <a:off x="5355341" y="5317840"/>
            <a:ext cx="6800965" cy="305091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angolin"/>
              </a:rPr>
              <a:t>Definisi anuitas mencakup istilah pembayaran konstan, yang menunjukkan bahwa anuitas melibatkan serangkaian pembayaran identik selama sejumlah periode tertentu. Meskipun banyak keputusan keuangan melibatkan pembayaran yang konstan, banyak keputusan lainnya melibatkan arus kas yang tidak merata atau tidak teratur</a:t>
            </a:r>
          </a:p>
        </p:txBody>
      </p:sp>
      <p:sp>
        <p:nvSpPr>
          <p:cNvPr name="Freeform 13" id="13"/>
          <p:cNvSpPr/>
          <p:nvPr/>
        </p:nvSpPr>
        <p:spPr>
          <a:xfrm flipH="false" flipV="false" rot="1323373">
            <a:off x="2835637" y="6505531"/>
            <a:ext cx="2424672" cy="978686"/>
          </a:xfrm>
          <a:custGeom>
            <a:avLst/>
            <a:gdLst/>
            <a:ahLst/>
            <a:cxnLst/>
            <a:rect r="r" b="b" t="t" l="l"/>
            <a:pathLst>
              <a:path h="978686" w="2424672">
                <a:moveTo>
                  <a:pt x="0" y="0"/>
                </a:moveTo>
                <a:lnTo>
                  <a:pt x="2424672" y="0"/>
                </a:lnTo>
                <a:lnTo>
                  <a:pt x="2424672" y="978686"/>
                </a:lnTo>
                <a:lnTo>
                  <a:pt x="0" y="9786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2948473" y="2311519"/>
            <a:ext cx="1145853" cy="1486365"/>
          </a:xfrm>
          <a:custGeom>
            <a:avLst/>
            <a:gdLst/>
            <a:ahLst/>
            <a:cxnLst/>
            <a:rect r="r" b="b" t="t" l="l"/>
            <a:pathLst>
              <a:path h="1486365" w="1145853">
                <a:moveTo>
                  <a:pt x="0" y="0"/>
                </a:moveTo>
                <a:lnTo>
                  <a:pt x="1145853" y="0"/>
                </a:lnTo>
                <a:lnTo>
                  <a:pt x="1145853" y="1486366"/>
                </a:lnTo>
                <a:lnTo>
                  <a:pt x="0" y="14863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738982" y="5476437"/>
            <a:ext cx="10136517" cy="1400682"/>
          </a:xfrm>
          <a:custGeom>
            <a:avLst/>
            <a:gdLst/>
            <a:ahLst/>
            <a:cxnLst/>
            <a:rect r="r" b="b" t="t" l="l"/>
            <a:pathLst>
              <a:path h="1400682" w="10136517">
                <a:moveTo>
                  <a:pt x="0" y="0"/>
                </a:moveTo>
                <a:lnTo>
                  <a:pt x="10136518" y="0"/>
                </a:lnTo>
                <a:lnTo>
                  <a:pt x="10136518" y="1400682"/>
                </a:lnTo>
                <a:lnTo>
                  <a:pt x="0" y="14006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39573">
            <a:off x="1756623" y="4287077"/>
            <a:ext cx="3796772" cy="4971223"/>
          </a:xfrm>
          <a:custGeom>
            <a:avLst/>
            <a:gdLst/>
            <a:ahLst/>
            <a:cxnLst/>
            <a:rect r="r" b="b" t="t" l="l"/>
            <a:pathLst>
              <a:path h="4971223" w="3796772">
                <a:moveTo>
                  <a:pt x="0" y="0"/>
                </a:moveTo>
                <a:lnTo>
                  <a:pt x="3796772" y="0"/>
                </a:lnTo>
                <a:lnTo>
                  <a:pt x="3796772" y="4971223"/>
                </a:lnTo>
                <a:lnTo>
                  <a:pt x="0" y="4971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5" id="5"/>
          <p:cNvSpPr/>
          <p:nvPr/>
        </p:nvSpPr>
        <p:spPr>
          <a:xfrm flipH="false" flipV="false" rot="0">
            <a:off x="-2413640" y="-139182"/>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88710" y="2221864"/>
            <a:ext cx="12487041" cy="2171551"/>
          </a:xfrm>
          <a:prstGeom prst="rect">
            <a:avLst/>
          </a:prstGeom>
        </p:spPr>
        <p:txBody>
          <a:bodyPr anchor="t" rtlCol="false" tIns="0" lIns="0" bIns="0" rIns="0">
            <a:spAutoFit/>
          </a:bodyPr>
          <a:lstStyle/>
          <a:p>
            <a:pPr algn="ctr" marL="0" indent="0" lvl="0">
              <a:lnSpc>
                <a:spcPts val="8400"/>
              </a:lnSpc>
              <a:spcBef>
                <a:spcPct val="0"/>
              </a:spcBef>
            </a:pPr>
            <a:r>
              <a:rPr lang="en-US" sz="6000" spc="359">
                <a:solidFill>
                  <a:srgbClr val="000000"/>
                </a:solidFill>
                <a:latin typeface="AC Fat Bamboo"/>
              </a:rPr>
              <a:t>Ada dua kelompok penting arus kas tidak merata: </a:t>
            </a:r>
          </a:p>
        </p:txBody>
      </p:sp>
      <p:sp>
        <p:nvSpPr>
          <p:cNvPr name="TextBox 7" id="7"/>
          <p:cNvSpPr txBox="true"/>
          <p:nvPr/>
        </p:nvSpPr>
        <p:spPr>
          <a:xfrm rot="0">
            <a:off x="4935417" y="5057775"/>
            <a:ext cx="8393628" cy="735034"/>
          </a:xfrm>
          <a:prstGeom prst="rect">
            <a:avLst/>
          </a:prstGeom>
        </p:spPr>
        <p:txBody>
          <a:bodyPr anchor="t" rtlCol="false" tIns="0" lIns="0" bIns="0" rIns="0">
            <a:spAutoFit/>
          </a:bodyPr>
          <a:lstStyle/>
          <a:p>
            <a:pPr algn="ctr">
              <a:lnSpc>
                <a:spcPts val="6041"/>
              </a:lnSpc>
              <a:spcBef>
                <a:spcPct val="0"/>
              </a:spcBef>
            </a:pPr>
            <a:r>
              <a:rPr lang="en-US" sz="4315">
                <a:solidFill>
                  <a:srgbClr val="000000"/>
                </a:solidFill>
                <a:latin typeface="Pangolin"/>
              </a:rPr>
              <a:t>01</a:t>
            </a:r>
          </a:p>
        </p:txBody>
      </p:sp>
      <p:sp>
        <p:nvSpPr>
          <p:cNvPr name="TextBox 8" id="8"/>
          <p:cNvSpPr txBox="true"/>
          <p:nvPr/>
        </p:nvSpPr>
        <p:spPr>
          <a:xfrm rot="0">
            <a:off x="5553395" y="6997359"/>
            <a:ext cx="7358518" cy="735034"/>
          </a:xfrm>
          <a:prstGeom prst="rect">
            <a:avLst/>
          </a:prstGeom>
        </p:spPr>
        <p:txBody>
          <a:bodyPr anchor="t" rtlCol="false" tIns="0" lIns="0" bIns="0" rIns="0">
            <a:spAutoFit/>
          </a:bodyPr>
          <a:lstStyle/>
          <a:p>
            <a:pPr algn="ctr">
              <a:lnSpc>
                <a:spcPts val="6041"/>
              </a:lnSpc>
              <a:spcBef>
                <a:spcPct val="0"/>
              </a:spcBef>
            </a:pPr>
            <a:r>
              <a:rPr lang="en-US" sz="4315">
                <a:solidFill>
                  <a:srgbClr val="000000"/>
                </a:solidFill>
                <a:latin typeface="Pangolin"/>
              </a:rPr>
              <a:t>02</a:t>
            </a:r>
          </a:p>
        </p:txBody>
      </p:sp>
      <p:sp>
        <p:nvSpPr>
          <p:cNvPr name="TextBox 9" id="9"/>
          <p:cNvSpPr txBox="true"/>
          <p:nvPr/>
        </p:nvSpPr>
        <p:spPr>
          <a:xfrm rot="0">
            <a:off x="4119797" y="5964327"/>
            <a:ext cx="10024867" cy="664266"/>
          </a:xfrm>
          <a:prstGeom prst="rect">
            <a:avLst/>
          </a:prstGeom>
        </p:spPr>
        <p:txBody>
          <a:bodyPr anchor="t" rtlCol="false" tIns="0" lIns="0" bIns="0" rIns="0">
            <a:spAutoFit/>
          </a:bodyPr>
          <a:lstStyle/>
          <a:p>
            <a:pPr algn="ctr">
              <a:lnSpc>
                <a:spcPts val="2757"/>
              </a:lnSpc>
              <a:spcBef>
                <a:spcPct val="0"/>
              </a:spcBef>
            </a:pPr>
            <a:r>
              <a:rPr lang="en-US" sz="1969">
                <a:solidFill>
                  <a:srgbClr val="000000"/>
                </a:solidFill>
                <a:latin typeface="Pangolin"/>
              </a:rPr>
              <a:t>arus kas yang aliran arus kasnya terdiri dari serangkaian pembayaran anuitas ditambah tambahan lump sum akhir pada Tahun N</a:t>
            </a:r>
          </a:p>
        </p:txBody>
      </p:sp>
      <p:sp>
        <p:nvSpPr>
          <p:cNvPr name="TextBox 10" id="10"/>
          <p:cNvSpPr txBox="true"/>
          <p:nvPr/>
        </p:nvSpPr>
        <p:spPr>
          <a:xfrm rot="0">
            <a:off x="4119797" y="7811820"/>
            <a:ext cx="10225713" cy="664266"/>
          </a:xfrm>
          <a:prstGeom prst="rect">
            <a:avLst/>
          </a:prstGeom>
        </p:spPr>
        <p:txBody>
          <a:bodyPr anchor="t" rtlCol="false" tIns="0" lIns="0" bIns="0" rIns="0">
            <a:spAutoFit/>
          </a:bodyPr>
          <a:lstStyle/>
          <a:p>
            <a:pPr algn="ctr">
              <a:lnSpc>
                <a:spcPts val="2757"/>
              </a:lnSpc>
              <a:spcBef>
                <a:spcPct val="0"/>
              </a:spcBef>
            </a:pPr>
            <a:r>
              <a:rPr lang="en-US" sz="1969">
                <a:solidFill>
                  <a:srgbClr val="000000"/>
                </a:solidFill>
                <a:latin typeface="Pangolin"/>
              </a:rPr>
              <a:t>semua aliran arus kas tidak merata lainnya. Obligasi merupakan contoh dari tipe pertama, sedangkan saham dan investasi modal menggambarkan tipe kedua</a:t>
            </a:r>
          </a:p>
        </p:txBody>
      </p:sp>
      <p:sp>
        <p:nvSpPr>
          <p:cNvPr name="Freeform 11" id="11"/>
          <p:cNvSpPr/>
          <p:nvPr/>
        </p:nvSpPr>
        <p:spPr>
          <a:xfrm flipH="false" flipV="false" rot="-5636302">
            <a:off x="13668681" y="340279"/>
            <a:ext cx="3682246" cy="3253767"/>
          </a:xfrm>
          <a:custGeom>
            <a:avLst/>
            <a:gdLst/>
            <a:ahLst/>
            <a:cxnLst/>
            <a:rect r="r" b="b" t="t" l="l"/>
            <a:pathLst>
              <a:path h="3253767" w="3682246">
                <a:moveTo>
                  <a:pt x="0" y="0"/>
                </a:moveTo>
                <a:lnTo>
                  <a:pt x="3682246" y="0"/>
                </a:lnTo>
                <a:lnTo>
                  <a:pt x="3682246" y="3253767"/>
                </a:lnTo>
                <a:lnTo>
                  <a:pt x="0" y="32537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738982" y="5476437"/>
            <a:ext cx="10136517" cy="1400682"/>
          </a:xfrm>
          <a:custGeom>
            <a:avLst/>
            <a:gdLst/>
            <a:ahLst/>
            <a:cxnLst/>
            <a:rect r="r" b="b" t="t" l="l"/>
            <a:pathLst>
              <a:path h="1400682" w="10136517">
                <a:moveTo>
                  <a:pt x="0" y="0"/>
                </a:moveTo>
                <a:lnTo>
                  <a:pt x="10136518" y="0"/>
                </a:lnTo>
                <a:lnTo>
                  <a:pt x="10136518" y="1400682"/>
                </a:lnTo>
                <a:lnTo>
                  <a:pt x="0" y="14006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39573">
            <a:off x="1756623" y="4287077"/>
            <a:ext cx="3796772" cy="4971223"/>
          </a:xfrm>
          <a:custGeom>
            <a:avLst/>
            <a:gdLst/>
            <a:ahLst/>
            <a:cxnLst/>
            <a:rect r="r" b="b" t="t" l="l"/>
            <a:pathLst>
              <a:path h="4971223" w="3796772">
                <a:moveTo>
                  <a:pt x="0" y="0"/>
                </a:moveTo>
                <a:lnTo>
                  <a:pt x="3796772" y="0"/>
                </a:lnTo>
                <a:lnTo>
                  <a:pt x="3796772" y="4971223"/>
                </a:lnTo>
                <a:lnTo>
                  <a:pt x="0" y="4971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5" id="5"/>
          <p:cNvSpPr/>
          <p:nvPr/>
        </p:nvSpPr>
        <p:spPr>
          <a:xfrm flipH="false" flipV="false" rot="0">
            <a:off x="-2413640" y="-139182"/>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88710" y="2221864"/>
            <a:ext cx="12487041" cy="1104826"/>
          </a:xfrm>
          <a:prstGeom prst="rect">
            <a:avLst/>
          </a:prstGeom>
        </p:spPr>
        <p:txBody>
          <a:bodyPr anchor="t" rtlCol="false" tIns="0" lIns="0" bIns="0" rIns="0">
            <a:spAutoFit/>
          </a:bodyPr>
          <a:lstStyle/>
          <a:p>
            <a:pPr algn="ctr" marL="0" indent="0" lvl="0">
              <a:lnSpc>
                <a:spcPts val="8400"/>
              </a:lnSpc>
              <a:spcBef>
                <a:spcPct val="0"/>
              </a:spcBef>
            </a:pPr>
            <a:r>
              <a:rPr lang="en-US" sz="6000" spc="359">
                <a:solidFill>
                  <a:srgbClr val="000000"/>
                </a:solidFill>
                <a:latin typeface="AC Fat Bamboo"/>
              </a:rPr>
              <a:t>Contoh</a:t>
            </a:r>
          </a:p>
        </p:txBody>
      </p:sp>
      <p:sp>
        <p:nvSpPr>
          <p:cNvPr name="Freeform 7" id="7"/>
          <p:cNvSpPr/>
          <p:nvPr/>
        </p:nvSpPr>
        <p:spPr>
          <a:xfrm flipH="false" flipV="false" rot="-5636302">
            <a:off x="13668681" y="340279"/>
            <a:ext cx="3682246" cy="3253767"/>
          </a:xfrm>
          <a:custGeom>
            <a:avLst/>
            <a:gdLst/>
            <a:ahLst/>
            <a:cxnLst/>
            <a:rect r="r" b="b" t="t" l="l"/>
            <a:pathLst>
              <a:path h="3253767" w="3682246">
                <a:moveTo>
                  <a:pt x="0" y="0"/>
                </a:moveTo>
                <a:lnTo>
                  <a:pt x="3682246" y="0"/>
                </a:lnTo>
                <a:lnTo>
                  <a:pt x="3682246" y="3253767"/>
                </a:lnTo>
                <a:lnTo>
                  <a:pt x="0" y="32537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255917" y="3729916"/>
            <a:ext cx="11811676" cy="5124450"/>
          </a:xfrm>
          <a:custGeom>
            <a:avLst/>
            <a:gdLst/>
            <a:ahLst/>
            <a:cxnLst/>
            <a:rect r="r" b="b" t="t" l="l"/>
            <a:pathLst>
              <a:path h="5124450" w="11811676">
                <a:moveTo>
                  <a:pt x="0" y="0"/>
                </a:moveTo>
                <a:lnTo>
                  <a:pt x="11811676" y="0"/>
                </a:lnTo>
                <a:lnTo>
                  <a:pt x="11811676" y="5124450"/>
                </a:lnTo>
                <a:lnTo>
                  <a:pt x="0" y="5124450"/>
                </a:lnTo>
                <a:lnTo>
                  <a:pt x="0" y="0"/>
                </a:lnTo>
                <a:close/>
              </a:path>
            </a:pathLst>
          </a:custGeom>
          <a:blipFill>
            <a:blip r:embed="rId8"/>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2485" y="2159422"/>
            <a:ext cx="3392004" cy="3392004"/>
          </a:xfrm>
          <a:custGeom>
            <a:avLst/>
            <a:gdLst/>
            <a:ahLst/>
            <a:cxnLst/>
            <a:rect r="r" b="b" t="t" l="l"/>
            <a:pathLst>
              <a:path h="3392004" w="3392004">
                <a:moveTo>
                  <a:pt x="0" y="0"/>
                </a:moveTo>
                <a:lnTo>
                  <a:pt x="3392004" y="0"/>
                </a:lnTo>
                <a:lnTo>
                  <a:pt x="3392004" y="3392005"/>
                </a:lnTo>
                <a:lnTo>
                  <a:pt x="0" y="3392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50171" t="0" r="0" b="0"/>
            </a:stretch>
          </a:blipFill>
        </p:spPr>
      </p:sp>
      <p:sp>
        <p:nvSpPr>
          <p:cNvPr name="Freeform 6" id="6"/>
          <p:cNvSpPr/>
          <p:nvPr/>
        </p:nvSpPr>
        <p:spPr>
          <a:xfrm flipH="false" flipV="false" rot="0">
            <a:off x="3240863" y="5193227"/>
            <a:ext cx="11806274" cy="1844351"/>
          </a:xfrm>
          <a:custGeom>
            <a:avLst/>
            <a:gdLst/>
            <a:ahLst/>
            <a:cxnLst/>
            <a:rect r="r" b="b" t="t" l="l"/>
            <a:pathLst>
              <a:path h="1844351" w="11806274">
                <a:moveTo>
                  <a:pt x="0" y="0"/>
                </a:moveTo>
                <a:lnTo>
                  <a:pt x="11806274" y="0"/>
                </a:lnTo>
                <a:lnTo>
                  <a:pt x="11806274" y="1844351"/>
                </a:lnTo>
                <a:lnTo>
                  <a:pt x="0" y="1844351"/>
                </a:lnTo>
                <a:lnTo>
                  <a:pt x="0" y="0"/>
                </a:lnTo>
                <a:close/>
              </a:path>
            </a:pathLst>
          </a:custGeom>
          <a:blipFill>
            <a:blip r:embed="rId6"/>
            <a:stretch>
              <a:fillRect l="0" t="0" r="0" b="0"/>
            </a:stretch>
          </a:blipFill>
        </p:spPr>
      </p:sp>
      <p:sp>
        <p:nvSpPr>
          <p:cNvPr name="Freeform 7" id="7"/>
          <p:cNvSpPr/>
          <p:nvPr/>
        </p:nvSpPr>
        <p:spPr>
          <a:xfrm flipH="false" flipV="false" rot="0">
            <a:off x="13157451" y="5741927"/>
            <a:ext cx="2831125" cy="3706873"/>
          </a:xfrm>
          <a:custGeom>
            <a:avLst/>
            <a:gdLst/>
            <a:ahLst/>
            <a:cxnLst/>
            <a:rect r="r" b="b" t="t" l="l"/>
            <a:pathLst>
              <a:path h="3706873" w="2831125">
                <a:moveTo>
                  <a:pt x="0" y="0"/>
                </a:moveTo>
                <a:lnTo>
                  <a:pt x="2831124" y="0"/>
                </a:lnTo>
                <a:lnTo>
                  <a:pt x="2831124" y="3706873"/>
                </a:lnTo>
                <a:lnTo>
                  <a:pt x="0" y="3706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881336" y="2208421"/>
            <a:ext cx="13865137" cy="1104826"/>
          </a:xfrm>
          <a:prstGeom prst="rect">
            <a:avLst/>
          </a:prstGeom>
        </p:spPr>
        <p:txBody>
          <a:bodyPr anchor="t" rtlCol="false" tIns="0" lIns="0" bIns="0" rIns="0">
            <a:spAutoFit/>
          </a:bodyPr>
          <a:lstStyle/>
          <a:p>
            <a:pPr algn="ctr" marL="0" indent="0" lvl="0">
              <a:lnSpc>
                <a:spcPts val="8400"/>
              </a:lnSpc>
              <a:spcBef>
                <a:spcPct val="0"/>
              </a:spcBef>
            </a:pPr>
            <a:r>
              <a:rPr lang="en-US" sz="6000" spc="576">
                <a:solidFill>
                  <a:srgbClr val="000000"/>
                </a:solidFill>
                <a:latin typeface="AC Fat Bamboo"/>
              </a:rPr>
              <a:t>Pembayaran Akhir Tambahan Anuitas Plus</a:t>
            </a:r>
          </a:p>
        </p:txBody>
      </p:sp>
      <p:sp>
        <p:nvSpPr>
          <p:cNvPr name="TextBox 9" id="9"/>
          <p:cNvSpPr txBox="true"/>
          <p:nvPr/>
        </p:nvSpPr>
        <p:spPr>
          <a:xfrm rot="0">
            <a:off x="3238162" y="3788749"/>
            <a:ext cx="11151485" cy="967074"/>
          </a:xfrm>
          <a:prstGeom prst="rect">
            <a:avLst/>
          </a:prstGeom>
        </p:spPr>
        <p:txBody>
          <a:bodyPr anchor="t" rtlCol="false" tIns="0" lIns="0" bIns="0" rIns="0">
            <a:spAutoFit/>
          </a:bodyPr>
          <a:lstStyle/>
          <a:p>
            <a:pPr algn="ctr">
              <a:lnSpc>
                <a:spcPts val="2519"/>
              </a:lnSpc>
              <a:spcBef>
                <a:spcPct val="0"/>
              </a:spcBef>
            </a:pPr>
            <a:r>
              <a:rPr lang="en-US" sz="1799" spc="172">
                <a:solidFill>
                  <a:srgbClr val="000000"/>
                </a:solidFill>
                <a:latin typeface="AC Fat Bamboo"/>
              </a:rPr>
              <a:t>Pertama, pertimbangkan Aliran 1 dan perhatikan bahwa ini adalah anuitas biasa 5 tahun, 12%, ditambah pembayaran akhir sebesar $1.000. Kita dapat mencari PV anuitas, mencari PV pembayaran akhir, lalu menjumlahkannya untuk mendapatkan PV aliran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55148" y="3723832"/>
            <a:ext cx="7313296" cy="4464177"/>
            <a:chOff x="0" y="0"/>
            <a:chExt cx="9751061" cy="5952237"/>
          </a:xfrm>
        </p:grpSpPr>
        <p:grpSp>
          <p:nvGrpSpPr>
            <p:cNvPr name="Group 3" id="3"/>
            <p:cNvGrpSpPr>
              <a:grpSpLocks noChangeAspect="true"/>
            </p:cNvGrpSpPr>
            <p:nvPr/>
          </p:nvGrpSpPr>
          <p:grpSpPr>
            <a:xfrm rot="0">
              <a:off x="254000" y="254000"/>
              <a:ext cx="9497061" cy="5698237"/>
              <a:chOff x="0" y="0"/>
              <a:chExt cx="6350000" cy="3810000"/>
            </a:xfrm>
          </p:grpSpPr>
          <p:sp>
            <p:nvSpPr>
              <p:cNvPr name="Freeform 4" id="4"/>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solidFill>
                <a:srgbClr val="CEDDB1"/>
              </a:solidFill>
              <a:ln w="12700">
                <a:solidFill>
                  <a:srgbClr val="000000"/>
                </a:solidFill>
              </a:ln>
            </p:spPr>
          </p:sp>
        </p:grpSp>
        <p:grpSp>
          <p:nvGrpSpPr>
            <p:cNvPr name="Group 5" id="5"/>
            <p:cNvGrpSpPr>
              <a:grpSpLocks noChangeAspect="true"/>
            </p:cNvGrpSpPr>
            <p:nvPr/>
          </p:nvGrpSpPr>
          <p:grpSpPr>
            <a:xfrm rot="0">
              <a:off x="0" y="0"/>
              <a:ext cx="9497061" cy="5698237"/>
              <a:chOff x="0" y="0"/>
              <a:chExt cx="6350000" cy="3810000"/>
            </a:xfrm>
          </p:grpSpPr>
          <p:sp>
            <p:nvSpPr>
              <p:cNvPr name="Freeform 6" id="6"/>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2"/>
                <a:stretch>
                  <a:fillRect l="0" t="-5042" r="0" b="-5042"/>
                </a:stretch>
              </a:blipFill>
            </p:spPr>
          </p:sp>
        </p:grpSp>
      </p:grpSp>
      <p:sp>
        <p:nvSpPr>
          <p:cNvPr name="Freeform 7" id="7"/>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3">
              <a:extLst>
                <a:ext uri="{96DAC541-7B7A-43D3-8B79-37D633B846F1}">
                  <asvg:svgBlip xmlns:asvg="http://schemas.microsoft.com/office/drawing/2016/SVG/main" r:embed="rId4"/>
                </a:ext>
              </a:extLst>
            </a:blip>
            <a:stretch>
              <a:fillRect l="-50171" t="0" r="0" b="0"/>
            </a:stretch>
          </a:blipFill>
        </p:spPr>
      </p:sp>
      <p:sp>
        <p:nvSpPr>
          <p:cNvPr name="Freeform 9" id="9"/>
          <p:cNvSpPr/>
          <p:nvPr/>
        </p:nvSpPr>
        <p:spPr>
          <a:xfrm flipH="false" flipV="false" rot="0">
            <a:off x="-13456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4114635">
            <a:off x="1675814" y="7036590"/>
            <a:ext cx="2849988" cy="2689676"/>
          </a:xfrm>
          <a:custGeom>
            <a:avLst/>
            <a:gdLst/>
            <a:ahLst/>
            <a:cxnLst/>
            <a:rect r="r" b="b" t="t" l="l"/>
            <a:pathLst>
              <a:path h="2689676" w="2849988">
                <a:moveTo>
                  <a:pt x="0" y="0"/>
                </a:moveTo>
                <a:lnTo>
                  <a:pt x="2849988" y="0"/>
                </a:lnTo>
                <a:lnTo>
                  <a:pt x="2849988" y="2689676"/>
                </a:lnTo>
                <a:lnTo>
                  <a:pt x="0" y="2689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682441" y="774760"/>
            <a:ext cx="2929932" cy="2765124"/>
          </a:xfrm>
          <a:custGeom>
            <a:avLst/>
            <a:gdLst/>
            <a:ahLst/>
            <a:cxnLst/>
            <a:rect r="r" b="b" t="t" l="l"/>
            <a:pathLst>
              <a:path h="2765124" w="2929932">
                <a:moveTo>
                  <a:pt x="0" y="0"/>
                </a:moveTo>
                <a:lnTo>
                  <a:pt x="2929932" y="0"/>
                </a:lnTo>
                <a:lnTo>
                  <a:pt x="2929932" y="2765123"/>
                </a:lnTo>
                <a:lnTo>
                  <a:pt x="0" y="27651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3740705" y="8381428"/>
            <a:ext cx="1040846" cy="1086272"/>
          </a:xfrm>
          <a:custGeom>
            <a:avLst/>
            <a:gdLst/>
            <a:ahLst/>
            <a:cxnLst/>
            <a:rect r="r" b="b" t="t" l="l"/>
            <a:pathLst>
              <a:path h="1086272" w="1040846">
                <a:moveTo>
                  <a:pt x="0" y="0"/>
                </a:moveTo>
                <a:lnTo>
                  <a:pt x="1040846" y="0"/>
                </a:lnTo>
                <a:lnTo>
                  <a:pt x="1040846" y="1086272"/>
                </a:lnTo>
                <a:lnTo>
                  <a:pt x="0" y="10862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4056892">
            <a:off x="14836442" y="2821073"/>
            <a:ext cx="2319495" cy="692293"/>
          </a:xfrm>
          <a:custGeom>
            <a:avLst/>
            <a:gdLst/>
            <a:ahLst/>
            <a:cxnLst/>
            <a:rect r="r" b="b" t="t" l="l"/>
            <a:pathLst>
              <a:path h="692293" w="2319495">
                <a:moveTo>
                  <a:pt x="0" y="0"/>
                </a:moveTo>
                <a:lnTo>
                  <a:pt x="2319496" y="0"/>
                </a:lnTo>
                <a:lnTo>
                  <a:pt x="2319496" y="692293"/>
                </a:lnTo>
                <a:lnTo>
                  <a:pt x="0" y="6922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3270399" y="3592779"/>
            <a:ext cx="4290491" cy="4788649"/>
          </a:xfrm>
          <a:prstGeom prst="rect">
            <a:avLst/>
          </a:prstGeom>
        </p:spPr>
        <p:txBody>
          <a:bodyPr anchor="t" rtlCol="false" tIns="0" lIns="0" bIns="0" rIns="0">
            <a:spAutoFit/>
          </a:bodyPr>
          <a:lstStyle/>
          <a:p>
            <a:pPr algn="r" marL="0" indent="0" lvl="0">
              <a:lnSpc>
                <a:spcPts val="2700"/>
              </a:lnSpc>
              <a:spcBef>
                <a:spcPct val="0"/>
              </a:spcBef>
            </a:pPr>
            <a:r>
              <a:rPr lang="en-US" sz="1800">
                <a:solidFill>
                  <a:srgbClr val="000000"/>
                </a:solidFill>
                <a:latin typeface="Pangolin"/>
              </a:rPr>
              <a:t>Perhatikan aliran tidak beraturan, yang dianalisis pada Gambar disamping. Bagian atas menunjukkan garis waktu dasar, yang berisi input, dan pertama-tama kita menggunakan pendekatan langkah demi langkah untuk menemukan PV $1,016.35. Perhatikan bahwa kita menunjukkan PV setiap arus kas tepat di bawah arus kas, dan kemudian kami menjumlahkan PV ini untuk menemukan PV aliran. Pengaturan ini menghemat ruang dibandingkan dengan menampilkan masing-masing PV dalam kolom, dan juga transparan sehingga mudah dipahami.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2485" y="2159422"/>
            <a:ext cx="3392004" cy="3392004"/>
          </a:xfrm>
          <a:custGeom>
            <a:avLst/>
            <a:gdLst/>
            <a:ahLst/>
            <a:cxnLst/>
            <a:rect r="r" b="b" t="t" l="l"/>
            <a:pathLst>
              <a:path h="3392004" w="3392004">
                <a:moveTo>
                  <a:pt x="0" y="0"/>
                </a:moveTo>
                <a:lnTo>
                  <a:pt x="3392004" y="0"/>
                </a:lnTo>
                <a:lnTo>
                  <a:pt x="3392004" y="3392005"/>
                </a:lnTo>
                <a:lnTo>
                  <a:pt x="0" y="3392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50171" t="0" r="0" b="0"/>
            </a:stretch>
          </a:blipFill>
        </p:spPr>
      </p:sp>
      <p:sp>
        <p:nvSpPr>
          <p:cNvPr name="Freeform 6" id="6"/>
          <p:cNvSpPr/>
          <p:nvPr/>
        </p:nvSpPr>
        <p:spPr>
          <a:xfrm flipH="false" flipV="false" rot="0">
            <a:off x="3411522" y="5741927"/>
            <a:ext cx="11811676" cy="2277533"/>
          </a:xfrm>
          <a:custGeom>
            <a:avLst/>
            <a:gdLst/>
            <a:ahLst/>
            <a:cxnLst/>
            <a:rect r="r" b="b" t="t" l="l"/>
            <a:pathLst>
              <a:path h="2277533" w="11811676">
                <a:moveTo>
                  <a:pt x="0" y="0"/>
                </a:moveTo>
                <a:lnTo>
                  <a:pt x="11811676" y="0"/>
                </a:lnTo>
                <a:lnTo>
                  <a:pt x="11811676" y="2277533"/>
                </a:lnTo>
                <a:lnTo>
                  <a:pt x="0" y="2277533"/>
                </a:lnTo>
                <a:lnTo>
                  <a:pt x="0" y="0"/>
                </a:lnTo>
                <a:close/>
              </a:path>
            </a:pathLst>
          </a:custGeom>
          <a:blipFill>
            <a:blip r:embed="rId6"/>
            <a:stretch>
              <a:fillRect l="0" t="0" r="0" b="0"/>
            </a:stretch>
          </a:blipFill>
        </p:spPr>
      </p:sp>
      <p:sp>
        <p:nvSpPr>
          <p:cNvPr name="Freeform 7" id="7"/>
          <p:cNvSpPr/>
          <p:nvPr/>
        </p:nvSpPr>
        <p:spPr>
          <a:xfrm flipH="false" flipV="false" rot="0">
            <a:off x="13157451" y="5741927"/>
            <a:ext cx="2831125" cy="3706873"/>
          </a:xfrm>
          <a:custGeom>
            <a:avLst/>
            <a:gdLst/>
            <a:ahLst/>
            <a:cxnLst/>
            <a:rect r="r" b="b" t="t" l="l"/>
            <a:pathLst>
              <a:path h="3706873" w="2831125">
                <a:moveTo>
                  <a:pt x="0" y="0"/>
                </a:moveTo>
                <a:lnTo>
                  <a:pt x="2831124" y="0"/>
                </a:lnTo>
                <a:lnTo>
                  <a:pt x="2831124" y="3706873"/>
                </a:lnTo>
                <a:lnTo>
                  <a:pt x="0" y="3706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881336" y="2236996"/>
            <a:ext cx="13865137" cy="1806352"/>
          </a:xfrm>
          <a:prstGeom prst="rect">
            <a:avLst/>
          </a:prstGeom>
        </p:spPr>
        <p:txBody>
          <a:bodyPr anchor="t" rtlCol="false" tIns="0" lIns="0" bIns="0" rIns="0">
            <a:spAutoFit/>
          </a:bodyPr>
          <a:lstStyle/>
          <a:p>
            <a:pPr algn="ctr" marL="0" indent="0" lvl="0">
              <a:lnSpc>
                <a:spcPts val="7000"/>
              </a:lnSpc>
              <a:spcBef>
                <a:spcPct val="0"/>
              </a:spcBef>
            </a:pPr>
            <a:r>
              <a:rPr lang="en-US" sz="5000" spc="480">
                <a:solidFill>
                  <a:srgbClr val="000000"/>
                </a:solidFill>
                <a:latin typeface="AC Fat Bamboo"/>
              </a:rPr>
              <a:t>Nilai Masa Depan dari Aliran Arus Kas yang Tidak Merata</a:t>
            </a:r>
          </a:p>
        </p:txBody>
      </p:sp>
      <p:sp>
        <p:nvSpPr>
          <p:cNvPr name="TextBox 9" id="9"/>
          <p:cNvSpPr txBox="true"/>
          <p:nvPr/>
        </p:nvSpPr>
        <p:spPr>
          <a:xfrm rot="0">
            <a:off x="3411522" y="4824398"/>
            <a:ext cx="11151485" cy="651705"/>
          </a:xfrm>
          <a:prstGeom prst="rect">
            <a:avLst/>
          </a:prstGeom>
        </p:spPr>
        <p:txBody>
          <a:bodyPr anchor="t" rtlCol="false" tIns="0" lIns="0" bIns="0" rIns="0">
            <a:spAutoFit/>
          </a:bodyPr>
          <a:lstStyle/>
          <a:p>
            <a:pPr algn="ctr">
              <a:lnSpc>
                <a:spcPts val="2519"/>
              </a:lnSpc>
              <a:spcBef>
                <a:spcPct val="0"/>
              </a:spcBef>
            </a:pPr>
            <a:r>
              <a:rPr lang="en-US" sz="1799" spc="172">
                <a:solidFill>
                  <a:srgbClr val="000000"/>
                </a:solidFill>
                <a:latin typeface="AC Fat Bamboo"/>
              </a:rPr>
              <a:t>Nilai masa depan dari aliran arus kas yang tidak merata ditemukan dengan menggabungkan setiap pembayaran ke akhir aliran dan kemudian menjumlahkan nilai masa depan: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302987" y="8447015"/>
            <a:ext cx="7467218" cy="1549519"/>
          </a:xfrm>
          <a:custGeom>
            <a:avLst/>
            <a:gdLst/>
            <a:ahLst/>
            <a:cxnLst/>
            <a:rect r="r" b="b" t="t" l="l"/>
            <a:pathLst>
              <a:path h="1549519" w="7467218">
                <a:moveTo>
                  <a:pt x="0" y="0"/>
                </a:moveTo>
                <a:lnTo>
                  <a:pt x="7467217" y="0"/>
                </a:lnTo>
                <a:lnTo>
                  <a:pt x="746721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4" id="4"/>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851793" y="1874227"/>
            <a:ext cx="12584415" cy="2171551"/>
          </a:xfrm>
          <a:prstGeom prst="rect">
            <a:avLst/>
          </a:prstGeom>
        </p:spPr>
        <p:txBody>
          <a:bodyPr anchor="t" rtlCol="false" tIns="0" lIns="0" bIns="0" rIns="0">
            <a:spAutoFit/>
          </a:bodyPr>
          <a:lstStyle/>
          <a:p>
            <a:pPr algn="ctr" marL="0" indent="0" lvl="0">
              <a:lnSpc>
                <a:spcPts val="8400"/>
              </a:lnSpc>
              <a:spcBef>
                <a:spcPct val="0"/>
              </a:spcBef>
            </a:pPr>
            <a:r>
              <a:rPr lang="en-US" sz="6000" spc="630">
                <a:solidFill>
                  <a:srgbClr val="000000"/>
                </a:solidFill>
                <a:latin typeface="AC Fat Bamboo"/>
              </a:rPr>
              <a:t>Menyelesaikan I dengan Arus Kas Tidak Beraturan</a:t>
            </a:r>
          </a:p>
        </p:txBody>
      </p:sp>
      <p:sp>
        <p:nvSpPr>
          <p:cNvPr name="Freeform 6" id="6"/>
          <p:cNvSpPr/>
          <p:nvPr/>
        </p:nvSpPr>
        <p:spPr>
          <a:xfrm flipH="false" flipV="false" rot="0">
            <a:off x="14819235" y="1028700"/>
            <a:ext cx="1561078" cy="1835786"/>
          </a:xfrm>
          <a:custGeom>
            <a:avLst/>
            <a:gdLst/>
            <a:ahLst/>
            <a:cxnLst/>
            <a:rect r="r" b="b" t="t" l="l"/>
            <a:pathLst>
              <a:path h="1835786" w="1561078">
                <a:moveTo>
                  <a:pt x="0" y="0"/>
                </a:moveTo>
                <a:lnTo>
                  <a:pt x="1561078" y="0"/>
                </a:lnTo>
                <a:lnTo>
                  <a:pt x="1561078" y="1835786"/>
                </a:lnTo>
                <a:lnTo>
                  <a:pt x="0" y="1835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075813" y="5982574"/>
            <a:ext cx="11811676" cy="1841410"/>
          </a:xfrm>
          <a:custGeom>
            <a:avLst/>
            <a:gdLst/>
            <a:ahLst/>
            <a:cxnLst/>
            <a:rect r="r" b="b" t="t" l="l"/>
            <a:pathLst>
              <a:path h="1841410" w="11811676">
                <a:moveTo>
                  <a:pt x="0" y="0"/>
                </a:moveTo>
                <a:lnTo>
                  <a:pt x="11811675" y="0"/>
                </a:lnTo>
                <a:lnTo>
                  <a:pt x="11811675" y="1841410"/>
                </a:lnTo>
                <a:lnTo>
                  <a:pt x="0" y="1841410"/>
                </a:lnTo>
                <a:lnTo>
                  <a:pt x="0" y="0"/>
                </a:lnTo>
                <a:close/>
              </a:path>
            </a:pathLst>
          </a:custGeom>
          <a:blipFill>
            <a:blip r:embed="rId6"/>
            <a:stretch>
              <a:fillRect l="0" t="0" r="0" b="0"/>
            </a:stretch>
          </a:blipFill>
        </p:spPr>
      </p:sp>
      <p:sp>
        <p:nvSpPr>
          <p:cNvPr name="Freeform 8" id="8"/>
          <p:cNvSpPr/>
          <p:nvPr/>
        </p:nvSpPr>
        <p:spPr>
          <a:xfrm flipH="false" flipV="false" rot="0">
            <a:off x="2696357" y="7332735"/>
            <a:ext cx="1456278" cy="1889040"/>
          </a:xfrm>
          <a:custGeom>
            <a:avLst/>
            <a:gdLst/>
            <a:ahLst/>
            <a:cxnLst/>
            <a:rect r="r" b="b" t="t" l="l"/>
            <a:pathLst>
              <a:path h="1889040" w="1456278">
                <a:moveTo>
                  <a:pt x="0" y="0"/>
                </a:moveTo>
                <a:lnTo>
                  <a:pt x="1456279" y="0"/>
                </a:lnTo>
                <a:lnTo>
                  <a:pt x="1456279" y="1889040"/>
                </a:lnTo>
                <a:lnTo>
                  <a:pt x="0" y="18890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851793" y="4409791"/>
            <a:ext cx="12261840" cy="1163207"/>
          </a:xfrm>
          <a:prstGeom prst="rect">
            <a:avLst/>
          </a:prstGeom>
        </p:spPr>
        <p:txBody>
          <a:bodyPr anchor="t" rtlCol="false" tIns="0" lIns="0" bIns="0" rIns="0">
            <a:spAutoFit/>
          </a:bodyPr>
          <a:lstStyle/>
          <a:p>
            <a:pPr>
              <a:lnSpc>
                <a:spcPts val="3080"/>
              </a:lnSpc>
              <a:spcBef>
                <a:spcPct val="0"/>
              </a:spcBef>
            </a:pPr>
            <a:r>
              <a:rPr lang="en-US" sz="2200">
                <a:solidFill>
                  <a:srgbClr val="000000"/>
                </a:solidFill>
                <a:latin typeface="Pangolin"/>
              </a:rPr>
              <a:t>Jika Anda memiliki anuitas ditambah lump sum akhir, Anda dapat memasukkan nilai N, PV, PMT, dan FV ke dalam register TVM kalkulator, lalu tekan tombol I/YR. Berikut pengaturan untuk Aliran 1, dengan asumsi kita harus membayar $927,90 untuk membeli aset:</a:t>
            </a:r>
          </a:p>
        </p:txBody>
      </p:sp>
      <p:sp>
        <p:nvSpPr>
          <p:cNvPr name="TextBox 10" id="10"/>
          <p:cNvSpPr txBox="true"/>
          <p:nvPr/>
        </p:nvSpPr>
        <p:spPr>
          <a:xfrm rot="0">
            <a:off x="6337293" y="8157359"/>
            <a:ext cx="5290840" cy="377751"/>
          </a:xfrm>
          <a:prstGeom prst="rect">
            <a:avLst/>
          </a:prstGeom>
        </p:spPr>
        <p:txBody>
          <a:bodyPr anchor="t" rtlCol="false" tIns="0" lIns="0" bIns="0" rIns="0">
            <a:spAutoFit/>
          </a:bodyPr>
          <a:lstStyle/>
          <a:p>
            <a:pPr algn="ctr">
              <a:lnSpc>
                <a:spcPts val="2800"/>
              </a:lnSpc>
              <a:spcBef>
                <a:spcPct val="0"/>
              </a:spcBef>
            </a:pPr>
            <a:r>
              <a:rPr lang="en-US" sz="2000" spc="192">
                <a:solidFill>
                  <a:srgbClr val="000000"/>
                </a:solidFill>
                <a:latin typeface="AC Fat Bamboo"/>
              </a:rPr>
              <a:t>Tingkat pengembalian investasi $927,90 adalah 12%.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2485" y="2159422"/>
            <a:ext cx="3392004" cy="3392004"/>
          </a:xfrm>
          <a:custGeom>
            <a:avLst/>
            <a:gdLst/>
            <a:ahLst/>
            <a:cxnLst/>
            <a:rect r="r" b="b" t="t" l="l"/>
            <a:pathLst>
              <a:path h="3392004" w="3392004">
                <a:moveTo>
                  <a:pt x="0" y="0"/>
                </a:moveTo>
                <a:lnTo>
                  <a:pt x="3392004" y="0"/>
                </a:lnTo>
                <a:lnTo>
                  <a:pt x="3392004" y="3392005"/>
                </a:lnTo>
                <a:lnTo>
                  <a:pt x="0" y="3392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11431" y="1542651"/>
            <a:ext cx="13865137" cy="1463526"/>
          </a:xfrm>
          <a:prstGeom prst="rect">
            <a:avLst/>
          </a:prstGeom>
        </p:spPr>
        <p:txBody>
          <a:bodyPr anchor="t" rtlCol="false" tIns="0" lIns="0" bIns="0" rIns="0">
            <a:spAutoFit/>
          </a:bodyPr>
          <a:lstStyle/>
          <a:p>
            <a:pPr algn="ctr" marL="0" indent="0" lvl="0">
              <a:lnSpc>
                <a:spcPts val="11200"/>
              </a:lnSpc>
              <a:spcBef>
                <a:spcPct val="0"/>
              </a:spcBef>
            </a:pPr>
            <a:r>
              <a:rPr lang="en-US" sz="8000" spc="768">
                <a:solidFill>
                  <a:srgbClr val="000000"/>
                </a:solidFill>
                <a:latin typeface="AC Fat Bamboo"/>
              </a:rPr>
              <a:t>Contoh</a:t>
            </a:r>
          </a:p>
        </p:txBody>
      </p:sp>
      <p:sp>
        <p:nvSpPr>
          <p:cNvPr name="Freeform 4" id="4"/>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50171" t="0" r="0" b="0"/>
            </a:stretch>
          </a:blipFill>
        </p:spPr>
      </p:sp>
      <p:sp>
        <p:nvSpPr>
          <p:cNvPr name="TextBox 7" id="7"/>
          <p:cNvSpPr txBox="true"/>
          <p:nvPr/>
        </p:nvSpPr>
        <p:spPr>
          <a:xfrm rot="0">
            <a:off x="3367893" y="3817324"/>
            <a:ext cx="11552214" cy="4567858"/>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00000"/>
                </a:solidFill>
                <a:latin typeface="Pangolin"/>
              </a:rPr>
              <a:t>KITA DAPAT MENGGUNAKAN RUMUS PV UNTUK MENCARI NILAI KONSOL INGGRIS DENGAN NILAI NOMINAL ₤1.000 YANG MEMBAYAR ₤25 PER TAHUN SELAMANYA. JAWABANNYA TERGANTUNG PADA TINGKAT SUKU BUNGA DIPEROLEH DARI INVESTASI DENGAN RISIKO YANG SEBANDING PADA SAAT KONSOL DINILAI. AWALNYA, “TINGKAT BERJALAN” YANG DITETAPKAN DI PASAR KEUANGAN ADALAH 2,5%, JADI AWALNYA NILAI KONSOL ADALAH ₤1.000:</a:t>
            </a:r>
          </a:p>
          <a:p>
            <a:pPr algn="just" marL="431801" indent="-215900" lvl="1">
              <a:lnSpc>
                <a:spcPts val="2800"/>
              </a:lnSpc>
              <a:buFont typeface="Arial"/>
              <a:buChar char="•"/>
            </a:pPr>
            <a:r>
              <a:rPr lang="en-US" sz="2000">
                <a:solidFill>
                  <a:srgbClr val="000000"/>
                </a:solidFill>
                <a:latin typeface="Pangolin"/>
              </a:rPr>
              <a:t>Nilai awal konsol             : ₤25/0.025        = ₤1,000</a:t>
            </a:r>
          </a:p>
          <a:p>
            <a:pPr algn="just" marL="431801" indent="-215900" lvl="1">
              <a:lnSpc>
                <a:spcPts val="2800"/>
              </a:lnSpc>
              <a:buFont typeface="Arial"/>
              <a:buChar char="•"/>
            </a:pPr>
            <a:r>
              <a:rPr lang="en-US" sz="2000">
                <a:solidFill>
                  <a:srgbClr val="000000"/>
                </a:solidFill>
                <a:latin typeface="Pangolin"/>
              </a:rPr>
              <a:t>Pembayaran tahunan masih sebesar ₤25 saat ini, namun suku bunga yang berlaku telah meningkat menjadi sekitar 5,2%, menyebabkan nilai konsol turun menjadi ₤480,77:</a:t>
            </a:r>
          </a:p>
          <a:p>
            <a:pPr algn="just" marL="431801" indent="-215900" lvl="1">
              <a:lnSpc>
                <a:spcPts val="2800"/>
              </a:lnSpc>
              <a:buFont typeface="Arial"/>
              <a:buChar char="•"/>
            </a:pPr>
            <a:r>
              <a:rPr lang="en-US" sz="2000">
                <a:solidFill>
                  <a:srgbClr val="000000"/>
                </a:solidFill>
                <a:latin typeface="Pangolin"/>
              </a:rPr>
              <a:t>Nilai konsol hari ini         : ₤25/0.052        = ₤480.77</a:t>
            </a:r>
          </a:p>
          <a:p>
            <a:pPr algn="just" marL="431801" indent="-215900" lvl="1">
              <a:lnSpc>
                <a:spcPts val="2800"/>
              </a:lnSpc>
              <a:buFont typeface="Arial"/>
              <a:buChar char="•"/>
            </a:pPr>
            <a:r>
              <a:rPr lang="en-US" sz="2000">
                <a:solidFill>
                  <a:srgbClr val="000000"/>
                </a:solidFill>
                <a:latin typeface="Pangolin"/>
              </a:rPr>
              <a:t>Namun perlu diperhatikan bahwa jika suku bunga turun di masa depan, katakanlah sebesar 2%, maka nilai konsol akan naik menjadi ₤1.250,00:</a:t>
            </a:r>
          </a:p>
          <a:p>
            <a:pPr algn="just" marL="431801" indent="-215900" lvl="1">
              <a:lnSpc>
                <a:spcPts val="2800"/>
              </a:lnSpc>
              <a:buFont typeface="Arial"/>
              <a:buChar char="•"/>
            </a:pPr>
            <a:r>
              <a:rPr lang="en-US" sz="2000">
                <a:solidFill>
                  <a:srgbClr val="000000"/>
                </a:solidFill>
                <a:latin typeface="Pangolin"/>
              </a:rPr>
              <a:t>Nilai konsol jika suku bunga turun menjadi 2%   : ₤25/0.02          = ₤1,250 00</a:t>
            </a:r>
          </a:p>
        </p:txBody>
      </p:sp>
      <p:sp>
        <p:nvSpPr>
          <p:cNvPr name="Freeform 8" id="8"/>
          <p:cNvSpPr/>
          <p:nvPr/>
        </p:nvSpPr>
        <p:spPr>
          <a:xfrm flipH="false" flipV="false" rot="0">
            <a:off x="13157451" y="5741927"/>
            <a:ext cx="2831125" cy="3706873"/>
          </a:xfrm>
          <a:custGeom>
            <a:avLst/>
            <a:gdLst/>
            <a:ahLst/>
            <a:cxnLst/>
            <a:rect r="r" b="b" t="t" l="l"/>
            <a:pathLst>
              <a:path h="3706873" w="2831125">
                <a:moveTo>
                  <a:pt x="0" y="0"/>
                </a:moveTo>
                <a:lnTo>
                  <a:pt x="2831124" y="0"/>
                </a:lnTo>
                <a:lnTo>
                  <a:pt x="2831124" y="3706873"/>
                </a:lnTo>
                <a:lnTo>
                  <a:pt x="0" y="37068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4" id="4"/>
          <p:cNvSpPr/>
          <p:nvPr/>
        </p:nvSpPr>
        <p:spPr>
          <a:xfrm flipH="false" flipV="false" rot="0">
            <a:off x="-13456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887851">
            <a:off x="3378534" y="2171171"/>
            <a:ext cx="852197" cy="1603787"/>
          </a:xfrm>
          <a:custGeom>
            <a:avLst/>
            <a:gdLst/>
            <a:ahLst/>
            <a:cxnLst/>
            <a:rect r="r" b="b" t="t" l="l"/>
            <a:pathLst>
              <a:path h="1603787" w="852197">
                <a:moveTo>
                  <a:pt x="0" y="0"/>
                </a:moveTo>
                <a:lnTo>
                  <a:pt x="852197" y="0"/>
                </a:lnTo>
                <a:lnTo>
                  <a:pt x="852197" y="1603787"/>
                </a:lnTo>
                <a:lnTo>
                  <a:pt x="0" y="160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3706273" y="2973064"/>
            <a:ext cx="4857713" cy="4806444"/>
            <a:chOff x="0" y="0"/>
            <a:chExt cx="19253200" cy="19050000"/>
          </a:xfrm>
        </p:grpSpPr>
        <p:sp>
          <p:nvSpPr>
            <p:cNvPr name="Freeform 7" id="7"/>
            <p:cNvSpPr/>
            <p:nvPr/>
          </p:nvSpPr>
          <p:spPr>
            <a:xfrm flipH="false" flipV="false" rot="0">
              <a:off x="389576" y="287976"/>
              <a:ext cx="18474047" cy="18474047"/>
            </a:xfrm>
            <a:custGeom>
              <a:avLst/>
              <a:gdLst/>
              <a:ahLst/>
              <a:cxnLst/>
              <a:rect r="r" b="b" t="t" l="l"/>
              <a:pathLst>
                <a:path h="18474047" w="18474047">
                  <a:moveTo>
                    <a:pt x="17583708" y="11200648"/>
                  </a:moveTo>
                  <a:cubicBezTo>
                    <a:pt x="18474048" y="13031766"/>
                    <a:pt x="18105484" y="15226006"/>
                    <a:pt x="16665746" y="16665746"/>
                  </a:cubicBezTo>
                  <a:cubicBezTo>
                    <a:pt x="15226006" y="18105484"/>
                    <a:pt x="13031766" y="18474048"/>
                    <a:pt x="11200648" y="17583708"/>
                  </a:cubicBezTo>
                  <a:lnTo>
                    <a:pt x="9237024" y="16628943"/>
                  </a:lnTo>
                  <a:lnTo>
                    <a:pt x="7273401" y="17583708"/>
                  </a:lnTo>
                  <a:cubicBezTo>
                    <a:pt x="5442282" y="18474048"/>
                    <a:pt x="3248042" y="18105484"/>
                    <a:pt x="1808304" y="16665746"/>
                  </a:cubicBezTo>
                  <a:cubicBezTo>
                    <a:pt x="368563" y="15226006"/>
                    <a:pt x="0" y="13031766"/>
                    <a:pt x="890339" y="11200648"/>
                  </a:cubicBezTo>
                  <a:lnTo>
                    <a:pt x="1845105" y="9237024"/>
                  </a:lnTo>
                  <a:lnTo>
                    <a:pt x="890339" y="7273401"/>
                  </a:lnTo>
                  <a:cubicBezTo>
                    <a:pt x="0" y="5442282"/>
                    <a:pt x="368563" y="3248042"/>
                    <a:pt x="1808302" y="1808302"/>
                  </a:cubicBezTo>
                  <a:cubicBezTo>
                    <a:pt x="3248041" y="368563"/>
                    <a:pt x="5442282" y="0"/>
                    <a:pt x="7273400" y="890339"/>
                  </a:cubicBezTo>
                  <a:lnTo>
                    <a:pt x="9237024" y="1845105"/>
                  </a:lnTo>
                  <a:lnTo>
                    <a:pt x="11200647" y="890339"/>
                  </a:lnTo>
                  <a:cubicBezTo>
                    <a:pt x="13031766" y="0"/>
                    <a:pt x="15226004" y="368563"/>
                    <a:pt x="16665746" y="1808303"/>
                  </a:cubicBezTo>
                  <a:cubicBezTo>
                    <a:pt x="18105484" y="3248042"/>
                    <a:pt x="18474048" y="5442282"/>
                    <a:pt x="17583708" y="7273400"/>
                  </a:cubicBezTo>
                  <a:lnTo>
                    <a:pt x="16628943" y="9237024"/>
                  </a:lnTo>
                  <a:lnTo>
                    <a:pt x="17583708" y="11200648"/>
                  </a:lnTo>
                  <a:close/>
                </a:path>
              </a:pathLst>
            </a:custGeom>
            <a:blipFill>
              <a:blip r:embed="rId6"/>
              <a:stretch>
                <a:fillRect l="-18123" t="0" r="-43390" b="0"/>
              </a:stretch>
            </a:blipFill>
          </p:spPr>
        </p:sp>
        <p:sp>
          <p:nvSpPr>
            <p:cNvPr name="Freeform 8" id="8"/>
            <p:cNvSpPr/>
            <p:nvPr/>
          </p:nvSpPr>
          <p:spPr>
            <a:xfrm flipH="false" flipV="false" rot="0">
              <a:off x="10160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7"/>
              <a:stretch>
                <a:fillRect l="0" t="0" r="-609" b="0"/>
              </a:stretch>
            </a:blipFill>
          </p:spPr>
        </p:sp>
      </p:grpSp>
      <p:sp>
        <p:nvSpPr>
          <p:cNvPr name="Freeform 9" id="9"/>
          <p:cNvSpPr/>
          <p:nvPr/>
        </p:nvSpPr>
        <p:spPr>
          <a:xfrm flipH="false" flipV="false" rot="5873145">
            <a:off x="9259401" y="2577618"/>
            <a:ext cx="5797206" cy="5471113"/>
          </a:xfrm>
          <a:custGeom>
            <a:avLst/>
            <a:gdLst/>
            <a:ahLst/>
            <a:cxnLst/>
            <a:rect r="r" b="b" t="t" l="l"/>
            <a:pathLst>
              <a:path h="5471113" w="5797206">
                <a:moveTo>
                  <a:pt x="0" y="0"/>
                </a:moveTo>
                <a:lnTo>
                  <a:pt x="5797206" y="0"/>
                </a:lnTo>
                <a:lnTo>
                  <a:pt x="5797206" y="5471113"/>
                </a:lnTo>
                <a:lnTo>
                  <a:pt x="0" y="54711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8893202" y="4672324"/>
            <a:ext cx="6372174" cy="3936665"/>
          </a:xfrm>
          <a:prstGeom prst="rect">
            <a:avLst/>
          </a:prstGeom>
        </p:spPr>
        <p:txBody>
          <a:bodyPr anchor="t" rtlCol="false" tIns="0" lIns="0" bIns="0" rIns="0">
            <a:spAutoFit/>
          </a:bodyPr>
          <a:lstStyle/>
          <a:p>
            <a:pPr>
              <a:lnSpc>
                <a:spcPts val="3500"/>
              </a:lnSpc>
              <a:spcBef>
                <a:spcPct val="0"/>
              </a:spcBef>
            </a:pPr>
            <a:r>
              <a:rPr lang="en-US" sz="2500">
                <a:solidFill>
                  <a:srgbClr val="000000"/>
                </a:solidFill>
                <a:latin typeface="Pangolin"/>
              </a:rPr>
              <a:t>Aset seperti obligasi memberikan serangkaian arus kas masuk dari waktu ke waktu, dan kewajiban seperti pinjaman mobil, pinjaman mahasiswa, dan hipotek memerlukan serangkaian pembayaran. Jika pembayarannya sama dan dilakukan pada interval yang tetap, maka kita mempunyai anuitas. Misalnya, $100 yang dibayarkan pada akhir setiap 3 tahun berikutnya adalah anuitas 3 tahun.</a:t>
            </a:r>
          </a:p>
        </p:txBody>
      </p:sp>
      <p:sp>
        <p:nvSpPr>
          <p:cNvPr name="TextBox 11" id="11"/>
          <p:cNvSpPr txBox="true"/>
          <p:nvPr/>
        </p:nvSpPr>
        <p:spPr>
          <a:xfrm rot="0">
            <a:off x="8893202" y="2819682"/>
            <a:ext cx="6372174" cy="1833739"/>
          </a:xfrm>
          <a:prstGeom prst="rect">
            <a:avLst/>
          </a:prstGeom>
        </p:spPr>
        <p:txBody>
          <a:bodyPr anchor="t" rtlCol="false" tIns="0" lIns="0" bIns="0" rIns="0">
            <a:spAutoFit/>
          </a:bodyPr>
          <a:lstStyle/>
          <a:p>
            <a:pPr marL="0" indent="0" lvl="0">
              <a:lnSpc>
                <a:spcPts val="14236"/>
              </a:lnSpc>
              <a:spcBef>
                <a:spcPct val="0"/>
              </a:spcBef>
            </a:pPr>
            <a:r>
              <a:rPr lang="en-US" sz="10168" spc="996">
                <a:solidFill>
                  <a:srgbClr val="000000"/>
                </a:solidFill>
                <a:latin typeface="AC Fat Bamboo"/>
              </a:rPr>
              <a:t>Anuitas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20442" y="2507961"/>
            <a:ext cx="8647187" cy="8647187"/>
            <a:chOff x="0" y="0"/>
            <a:chExt cx="11529582" cy="11529582"/>
          </a:xfrm>
        </p:grpSpPr>
        <p:sp>
          <p:nvSpPr>
            <p:cNvPr name="Freeform 3" id="3"/>
            <p:cNvSpPr/>
            <p:nvPr/>
          </p:nvSpPr>
          <p:spPr>
            <a:xfrm flipH="false" flipV="false" rot="5400000">
              <a:off x="3644708" y="4968202"/>
              <a:ext cx="11529582" cy="1593179"/>
            </a:xfrm>
            <a:custGeom>
              <a:avLst/>
              <a:gdLst/>
              <a:ahLst/>
              <a:cxnLst/>
              <a:rect r="r" b="b" t="t" l="l"/>
              <a:pathLst>
                <a:path h="1593179" w="11529582">
                  <a:moveTo>
                    <a:pt x="0" y="0"/>
                  </a:moveTo>
                  <a:lnTo>
                    <a:pt x="11529582" y="0"/>
                  </a:lnTo>
                  <a:lnTo>
                    <a:pt x="11529582" y="1593178"/>
                  </a:lnTo>
                  <a:lnTo>
                    <a:pt x="0" y="159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0" y="8924252"/>
              <a:ext cx="11529582" cy="1593179"/>
            </a:xfrm>
            <a:custGeom>
              <a:avLst/>
              <a:gdLst/>
              <a:ahLst/>
              <a:cxnLst/>
              <a:rect r="r" b="b" t="t" l="l"/>
              <a:pathLst>
                <a:path h="1593179" w="11529582">
                  <a:moveTo>
                    <a:pt x="0" y="0"/>
                  </a:moveTo>
                  <a:lnTo>
                    <a:pt x="11529582" y="0"/>
                  </a:lnTo>
                  <a:lnTo>
                    <a:pt x="11529582" y="1593179"/>
                  </a:lnTo>
                  <a:lnTo>
                    <a:pt x="0" y="1593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3668882" y="920396"/>
            <a:ext cx="10950236" cy="10950236"/>
            <a:chOff x="0" y="0"/>
            <a:chExt cx="14600315" cy="14600315"/>
          </a:xfrm>
        </p:grpSpPr>
        <p:sp>
          <p:nvSpPr>
            <p:cNvPr name="Freeform 6" id="6"/>
            <p:cNvSpPr/>
            <p:nvPr/>
          </p:nvSpPr>
          <p:spPr>
            <a:xfrm flipH="false" flipV="false" rot="2700000">
              <a:off x="2138167" y="2138167"/>
              <a:ext cx="10323982" cy="10323982"/>
            </a:xfrm>
            <a:custGeom>
              <a:avLst/>
              <a:gdLst/>
              <a:ahLst/>
              <a:cxnLst/>
              <a:rect r="r" b="b" t="t" l="l"/>
              <a:pathLst>
                <a:path h="10323982" w="10323982">
                  <a:moveTo>
                    <a:pt x="0" y="0"/>
                  </a:moveTo>
                  <a:lnTo>
                    <a:pt x="10323981" y="0"/>
                  </a:lnTo>
                  <a:lnTo>
                    <a:pt x="10323981" y="10323981"/>
                  </a:lnTo>
                  <a:lnTo>
                    <a:pt x="0" y="10323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74741" y="2515121"/>
              <a:ext cx="4806481" cy="4536117"/>
            </a:xfrm>
            <a:custGeom>
              <a:avLst/>
              <a:gdLst/>
              <a:ahLst/>
              <a:cxnLst/>
              <a:rect r="r" b="b" t="t" l="l"/>
              <a:pathLst>
                <a:path h="4536117" w="4806481">
                  <a:moveTo>
                    <a:pt x="0" y="0"/>
                  </a:moveTo>
                  <a:lnTo>
                    <a:pt x="4806481" y="0"/>
                  </a:lnTo>
                  <a:lnTo>
                    <a:pt x="4806481" y="4536117"/>
                  </a:lnTo>
                  <a:lnTo>
                    <a:pt x="0" y="45361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9503582">
              <a:off x="10539017" y="6650824"/>
              <a:ext cx="2910358" cy="2746651"/>
            </a:xfrm>
            <a:custGeom>
              <a:avLst/>
              <a:gdLst/>
              <a:ahLst/>
              <a:cxnLst/>
              <a:rect r="r" b="b" t="t" l="l"/>
              <a:pathLst>
                <a:path h="2746651" w="2910358">
                  <a:moveTo>
                    <a:pt x="0" y="0"/>
                  </a:moveTo>
                  <a:lnTo>
                    <a:pt x="2910358" y="0"/>
                  </a:lnTo>
                  <a:lnTo>
                    <a:pt x="2910358" y="2746650"/>
                  </a:lnTo>
                  <a:lnTo>
                    <a:pt x="0" y="2746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5400000">
            <a:off x="-3352035" y="7706000"/>
            <a:ext cx="7467218" cy="1549519"/>
          </a:xfrm>
          <a:custGeom>
            <a:avLst/>
            <a:gdLst/>
            <a:ahLst/>
            <a:cxnLst/>
            <a:rect r="r" b="b" t="t" l="l"/>
            <a:pathLst>
              <a:path h="1549519" w="7467218">
                <a:moveTo>
                  <a:pt x="0" y="0"/>
                </a:moveTo>
                <a:lnTo>
                  <a:pt x="7467218" y="0"/>
                </a:lnTo>
                <a:lnTo>
                  <a:pt x="746721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10" id="10"/>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355341" y="3750260"/>
            <a:ext cx="6800965" cy="5241479"/>
          </a:xfrm>
          <a:prstGeom prst="rect">
            <a:avLst/>
          </a:prstGeom>
        </p:spPr>
        <p:txBody>
          <a:bodyPr anchor="t" rtlCol="false" tIns="0" lIns="0" bIns="0" rIns="0">
            <a:spAutoFit/>
          </a:bodyPr>
          <a:lstStyle/>
          <a:p>
            <a:pPr algn="ctr">
              <a:lnSpc>
                <a:spcPts val="3499"/>
              </a:lnSpc>
            </a:pPr>
            <a:r>
              <a:rPr lang="en-US" sz="2499">
                <a:solidFill>
                  <a:srgbClr val="000000"/>
                </a:solidFill>
                <a:latin typeface="Pangolin"/>
              </a:rPr>
              <a:t>Jika pembayaran terjadi pada akhir setiap periode, disebut anuitas biasa, yang disebut juga anuitas ditangguhkan. Pembayaran hipotek, pinjaman mobil, dan pinjaman mahasiswa umumnya dilakukan pada akhir periode dan karenanya merupakan anuitas biasa. </a:t>
            </a:r>
          </a:p>
          <a:p>
            <a:pPr algn="ctr">
              <a:lnSpc>
                <a:spcPts val="3499"/>
              </a:lnSpc>
            </a:pPr>
            <a:r>
              <a:rPr lang="en-US" sz="2499">
                <a:solidFill>
                  <a:srgbClr val="000000"/>
                </a:solidFill>
                <a:latin typeface="Pangolin"/>
              </a:rPr>
              <a:t>Jika pembayaran dibuat pada setiap awal periode, disebut anuitas jatuh tempo. Pembayaran sewa sewa, premi asuransi jiwa, dan pembayaran lotere adalah contoh anuitas yang jatuh tempo. </a:t>
            </a:r>
          </a:p>
          <a:p>
            <a:pPr algn="ctr">
              <a:lnSpc>
                <a:spcPts val="3499"/>
              </a:lnSpc>
              <a:spcBef>
                <a:spcPct val="0"/>
              </a:spcBef>
            </a:pPr>
            <a:r>
              <a:rPr lang="en-US" sz="2499">
                <a:solidFill>
                  <a:srgbClr val="000000"/>
                </a:solidFill>
                <a:latin typeface="Pangolin"/>
              </a:rPr>
              <a:t>Anuitas biasa lebih umum terjadi di bidang keuangan.</a:t>
            </a:r>
          </a:p>
        </p:txBody>
      </p:sp>
      <p:sp>
        <p:nvSpPr>
          <p:cNvPr name="Freeform 12" id="12"/>
          <p:cNvSpPr/>
          <p:nvPr/>
        </p:nvSpPr>
        <p:spPr>
          <a:xfrm flipH="false" flipV="false" rot="1323373">
            <a:off x="2835637" y="6505531"/>
            <a:ext cx="2424672" cy="978686"/>
          </a:xfrm>
          <a:custGeom>
            <a:avLst/>
            <a:gdLst/>
            <a:ahLst/>
            <a:cxnLst/>
            <a:rect r="r" b="b" t="t" l="l"/>
            <a:pathLst>
              <a:path h="978686" w="2424672">
                <a:moveTo>
                  <a:pt x="0" y="0"/>
                </a:moveTo>
                <a:lnTo>
                  <a:pt x="2424672" y="0"/>
                </a:lnTo>
                <a:lnTo>
                  <a:pt x="2424672" y="978686"/>
                </a:lnTo>
                <a:lnTo>
                  <a:pt x="0" y="9786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2948473" y="2311519"/>
            <a:ext cx="1145853" cy="1486365"/>
          </a:xfrm>
          <a:custGeom>
            <a:avLst/>
            <a:gdLst/>
            <a:ahLst/>
            <a:cxnLst/>
            <a:rect r="r" b="b" t="t" l="l"/>
            <a:pathLst>
              <a:path h="1486365" w="1145853">
                <a:moveTo>
                  <a:pt x="0" y="0"/>
                </a:moveTo>
                <a:lnTo>
                  <a:pt x="1145853" y="0"/>
                </a:lnTo>
                <a:lnTo>
                  <a:pt x="1145853" y="1486366"/>
                </a:lnTo>
                <a:lnTo>
                  <a:pt x="0" y="14863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302987" y="8447015"/>
            <a:ext cx="7467218" cy="1549519"/>
          </a:xfrm>
          <a:custGeom>
            <a:avLst/>
            <a:gdLst/>
            <a:ahLst/>
            <a:cxnLst/>
            <a:rect r="r" b="b" t="t" l="l"/>
            <a:pathLst>
              <a:path h="1549519" w="7467218">
                <a:moveTo>
                  <a:pt x="0" y="0"/>
                </a:moveTo>
                <a:lnTo>
                  <a:pt x="7467217" y="0"/>
                </a:lnTo>
                <a:lnTo>
                  <a:pt x="746721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4" id="4"/>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819235" y="1028700"/>
            <a:ext cx="1561078" cy="1835786"/>
          </a:xfrm>
          <a:custGeom>
            <a:avLst/>
            <a:gdLst/>
            <a:ahLst/>
            <a:cxnLst/>
            <a:rect r="r" b="b" t="t" l="l"/>
            <a:pathLst>
              <a:path h="1835786" w="1561078">
                <a:moveTo>
                  <a:pt x="0" y="0"/>
                </a:moveTo>
                <a:lnTo>
                  <a:pt x="1561078" y="0"/>
                </a:lnTo>
                <a:lnTo>
                  <a:pt x="1561078" y="1835786"/>
                </a:lnTo>
                <a:lnTo>
                  <a:pt x="0" y="1835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96357" y="7332735"/>
            <a:ext cx="1456278" cy="1889040"/>
          </a:xfrm>
          <a:custGeom>
            <a:avLst/>
            <a:gdLst/>
            <a:ahLst/>
            <a:cxnLst/>
            <a:rect r="r" b="b" t="t" l="l"/>
            <a:pathLst>
              <a:path h="1889040" w="1456278">
                <a:moveTo>
                  <a:pt x="0" y="0"/>
                </a:moveTo>
                <a:lnTo>
                  <a:pt x="1456279" y="0"/>
                </a:lnTo>
                <a:lnTo>
                  <a:pt x="1456279" y="1889040"/>
                </a:lnTo>
                <a:lnTo>
                  <a:pt x="0" y="1889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07639" y="4672796"/>
            <a:ext cx="8555145" cy="3809135"/>
          </a:xfrm>
          <a:custGeom>
            <a:avLst/>
            <a:gdLst/>
            <a:ahLst/>
            <a:cxnLst/>
            <a:rect r="r" b="b" t="t" l="l"/>
            <a:pathLst>
              <a:path h="3809135" w="8555145">
                <a:moveTo>
                  <a:pt x="0" y="0"/>
                </a:moveTo>
                <a:lnTo>
                  <a:pt x="8555144" y="0"/>
                </a:lnTo>
                <a:lnTo>
                  <a:pt x="8555144" y="3809135"/>
                </a:lnTo>
                <a:lnTo>
                  <a:pt x="0" y="3809135"/>
                </a:lnTo>
                <a:lnTo>
                  <a:pt x="0" y="0"/>
                </a:lnTo>
                <a:close/>
              </a:path>
            </a:pathLst>
          </a:custGeom>
          <a:blipFill>
            <a:blip r:embed="rId8"/>
            <a:stretch>
              <a:fillRect l="0" t="0" r="0" b="0"/>
            </a:stretch>
          </a:blipFill>
        </p:spPr>
      </p:sp>
      <p:sp>
        <p:nvSpPr>
          <p:cNvPr name="TextBox 8" id="8"/>
          <p:cNvSpPr txBox="true"/>
          <p:nvPr/>
        </p:nvSpPr>
        <p:spPr>
          <a:xfrm rot="0">
            <a:off x="10896028" y="4409791"/>
            <a:ext cx="4217604" cy="4287110"/>
          </a:xfrm>
          <a:prstGeom prst="rect">
            <a:avLst/>
          </a:prstGeom>
        </p:spPr>
        <p:txBody>
          <a:bodyPr anchor="t" rtlCol="false" tIns="0" lIns="0" bIns="0" rIns="0">
            <a:spAutoFit/>
          </a:bodyPr>
          <a:lstStyle/>
          <a:p>
            <a:pPr>
              <a:lnSpc>
                <a:spcPts val="3080"/>
              </a:lnSpc>
              <a:spcBef>
                <a:spcPct val="0"/>
              </a:spcBef>
            </a:pPr>
            <a:r>
              <a:rPr lang="en-US" sz="2200">
                <a:solidFill>
                  <a:srgbClr val="000000"/>
                </a:solidFill>
                <a:latin typeface="Pangolin"/>
              </a:rPr>
              <a:t>Berikut adalah garis waktu untuk anuitas biasa $100, 3 tahun, 5%, dan untuk anuitas yang sama berdasarkan anuitas jatuh tempo. Dengan jatuh tempo anuitas, setiap pembayaran digeser mundur (ke kiri) selama 1 tahun. Dalam contoh diasumsikan bahwa pembayaran sebesar $100 akan dilakukan setiap tahun, jadi ditampilkan pembayaran tersebut dengan tanda minus.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738982" y="5476437"/>
            <a:ext cx="10136517" cy="1400682"/>
          </a:xfrm>
          <a:custGeom>
            <a:avLst/>
            <a:gdLst/>
            <a:ahLst/>
            <a:cxnLst/>
            <a:rect r="r" b="b" t="t" l="l"/>
            <a:pathLst>
              <a:path h="1400682" w="10136517">
                <a:moveTo>
                  <a:pt x="0" y="0"/>
                </a:moveTo>
                <a:lnTo>
                  <a:pt x="10136518" y="0"/>
                </a:lnTo>
                <a:lnTo>
                  <a:pt x="10136518" y="1400682"/>
                </a:lnTo>
                <a:lnTo>
                  <a:pt x="0" y="14006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39573">
            <a:off x="1756623" y="4287077"/>
            <a:ext cx="3796772" cy="4971223"/>
          </a:xfrm>
          <a:custGeom>
            <a:avLst/>
            <a:gdLst/>
            <a:ahLst/>
            <a:cxnLst/>
            <a:rect r="r" b="b" t="t" l="l"/>
            <a:pathLst>
              <a:path h="4971223" w="3796772">
                <a:moveTo>
                  <a:pt x="0" y="0"/>
                </a:moveTo>
                <a:lnTo>
                  <a:pt x="3796772" y="0"/>
                </a:lnTo>
                <a:lnTo>
                  <a:pt x="3796772" y="4971223"/>
                </a:lnTo>
                <a:lnTo>
                  <a:pt x="0" y="4971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50171" t="0" r="0" b="0"/>
            </a:stretch>
          </a:blipFill>
        </p:spPr>
      </p:sp>
      <p:sp>
        <p:nvSpPr>
          <p:cNvPr name="Freeform 5" id="5"/>
          <p:cNvSpPr/>
          <p:nvPr/>
        </p:nvSpPr>
        <p:spPr>
          <a:xfrm flipH="false" flipV="false" rot="0">
            <a:off x="-2413640" y="-139182"/>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636302">
            <a:off x="13668681" y="340279"/>
            <a:ext cx="3682246" cy="3253767"/>
          </a:xfrm>
          <a:custGeom>
            <a:avLst/>
            <a:gdLst/>
            <a:ahLst/>
            <a:cxnLst/>
            <a:rect r="r" b="b" t="t" l="l"/>
            <a:pathLst>
              <a:path h="3253767" w="3682246">
                <a:moveTo>
                  <a:pt x="0" y="0"/>
                </a:moveTo>
                <a:lnTo>
                  <a:pt x="3682246" y="0"/>
                </a:lnTo>
                <a:lnTo>
                  <a:pt x="3682246" y="3253767"/>
                </a:lnTo>
                <a:lnTo>
                  <a:pt x="0" y="32537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888710" y="2961845"/>
            <a:ext cx="12487041" cy="1270000"/>
          </a:xfrm>
          <a:prstGeom prst="rect">
            <a:avLst/>
          </a:prstGeom>
        </p:spPr>
        <p:txBody>
          <a:bodyPr anchor="t" rtlCol="false" tIns="0" lIns="0" bIns="0" rIns="0">
            <a:spAutoFit/>
          </a:bodyPr>
          <a:lstStyle/>
          <a:p>
            <a:pPr algn="ctr" marL="0" indent="0" lvl="0">
              <a:lnSpc>
                <a:spcPts val="9799"/>
              </a:lnSpc>
              <a:spcBef>
                <a:spcPct val="0"/>
              </a:spcBef>
            </a:pPr>
            <a:r>
              <a:rPr lang="en-US" sz="6999" spc="419">
                <a:solidFill>
                  <a:srgbClr val="000000"/>
                </a:solidFill>
                <a:latin typeface="AC Fat Bamboo"/>
              </a:rPr>
              <a:t>Nilai Masa Depan dari Anuitas Biasa</a:t>
            </a:r>
          </a:p>
        </p:txBody>
      </p:sp>
      <p:sp>
        <p:nvSpPr>
          <p:cNvPr name="TextBox 8" id="8"/>
          <p:cNvSpPr txBox="true"/>
          <p:nvPr/>
        </p:nvSpPr>
        <p:spPr>
          <a:xfrm rot="0">
            <a:off x="4149321" y="5395576"/>
            <a:ext cx="10024867" cy="1349991"/>
          </a:xfrm>
          <a:prstGeom prst="rect">
            <a:avLst/>
          </a:prstGeom>
        </p:spPr>
        <p:txBody>
          <a:bodyPr anchor="t" rtlCol="false" tIns="0" lIns="0" bIns="0" rIns="0">
            <a:spAutoFit/>
          </a:bodyPr>
          <a:lstStyle/>
          <a:p>
            <a:pPr algn="ctr">
              <a:lnSpc>
                <a:spcPts val="2757"/>
              </a:lnSpc>
              <a:spcBef>
                <a:spcPct val="0"/>
              </a:spcBef>
            </a:pPr>
            <a:r>
              <a:rPr lang="en-US" sz="1969">
                <a:solidFill>
                  <a:srgbClr val="000000"/>
                </a:solidFill>
                <a:latin typeface="Pangolin"/>
              </a:rPr>
              <a:t>Pada gambar garis waktunya ditunjukkan sebelumnya, di mana Anda menyetor $100 pada akhir setiap tahun selama 3 tahun dan memperoleh 5% per tahun. Gambar dibawah menunjukkan cara menghitung nilai anuitas masa depan (FVAN), menggunakan pendekatan yang sama yang digunakan untuk arus kas tunggal.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70149" y="4371397"/>
            <a:ext cx="7313296" cy="4464177"/>
            <a:chOff x="0" y="0"/>
            <a:chExt cx="9751061" cy="5952237"/>
          </a:xfrm>
        </p:grpSpPr>
        <p:grpSp>
          <p:nvGrpSpPr>
            <p:cNvPr name="Group 3" id="3"/>
            <p:cNvGrpSpPr>
              <a:grpSpLocks noChangeAspect="true"/>
            </p:cNvGrpSpPr>
            <p:nvPr/>
          </p:nvGrpSpPr>
          <p:grpSpPr>
            <a:xfrm rot="0">
              <a:off x="254000" y="254000"/>
              <a:ext cx="9497061" cy="5698237"/>
              <a:chOff x="0" y="0"/>
              <a:chExt cx="6350000" cy="3810000"/>
            </a:xfrm>
          </p:grpSpPr>
          <p:sp>
            <p:nvSpPr>
              <p:cNvPr name="Freeform 4" id="4"/>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solidFill>
                <a:srgbClr val="CEDDB1"/>
              </a:solidFill>
              <a:ln w="12700">
                <a:solidFill>
                  <a:srgbClr val="000000"/>
                </a:solidFill>
              </a:ln>
            </p:spPr>
          </p:sp>
        </p:grpSp>
        <p:grpSp>
          <p:nvGrpSpPr>
            <p:cNvPr name="Group 5" id="5"/>
            <p:cNvGrpSpPr>
              <a:grpSpLocks noChangeAspect="true"/>
            </p:cNvGrpSpPr>
            <p:nvPr/>
          </p:nvGrpSpPr>
          <p:grpSpPr>
            <a:xfrm rot="0">
              <a:off x="0" y="0"/>
              <a:ext cx="9497061" cy="5698237"/>
              <a:chOff x="0" y="0"/>
              <a:chExt cx="6350000" cy="3810000"/>
            </a:xfrm>
          </p:grpSpPr>
          <p:sp>
            <p:nvSpPr>
              <p:cNvPr name="Freeform 6" id="6"/>
              <p:cNvSpPr/>
              <p:nvPr/>
            </p:nvSpPr>
            <p:spPr>
              <a:xfrm flipH="false" flipV="false" rot="6000">
                <a:off x="-2824" y="-5042"/>
                <a:ext cx="6355647" cy="3820084"/>
              </a:xfrm>
              <a:custGeom>
                <a:avLst/>
                <a:gdLst/>
                <a:ahLst/>
                <a:cxnLst/>
                <a:rect r="r" b="b" t="t" l="l"/>
                <a:pathLst>
                  <a:path h="3820084" w="6355647">
                    <a:moveTo>
                      <a:pt x="5045" y="3185581"/>
                    </a:moveTo>
                    <a:lnTo>
                      <a:pt x="612" y="645585"/>
                    </a:lnTo>
                    <a:cubicBezTo>
                      <a:pt x="0" y="295066"/>
                      <a:pt x="283984" y="10090"/>
                      <a:pt x="634503" y="9478"/>
                    </a:cubicBezTo>
                    <a:lnTo>
                      <a:pt x="5714495" y="612"/>
                    </a:lnTo>
                    <a:cubicBezTo>
                      <a:pt x="6065015" y="0"/>
                      <a:pt x="6349991" y="283983"/>
                      <a:pt x="6350603" y="634503"/>
                    </a:cubicBezTo>
                    <a:lnTo>
                      <a:pt x="6355036" y="3174499"/>
                    </a:lnTo>
                    <a:cubicBezTo>
                      <a:pt x="6355648" y="3525018"/>
                      <a:pt x="6071665" y="3809994"/>
                      <a:pt x="5721145" y="3810606"/>
                    </a:cubicBezTo>
                    <a:lnTo>
                      <a:pt x="641153" y="3819472"/>
                    </a:lnTo>
                    <a:cubicBezTo>
                      <a:pt x="290633" y="3820084"/>
                      <a:pt x="5657" y="3536101"/>
                      <a:pt x="5045" y="3185581"/>
                    </a:cubicBezTo>
                    <a:close/>
                  </a:path>
                </a:pathLst>
              </a:custGeom>
              <a:blipFill>
                <a:blip r:embed="rId2"/>
                <a:stretch>
                  <a:fillRect l="-6" t="-13425" r="-11" b="-12382"/>
                </a:stretch>
              </a:blipFill>
            </p:spPr>
          </p:sp>
        </p:grpSp>
      </p:grpSp>
      <p:sp>
        <p:nvSpPr>
          <p:cNvPr name="Freeform 7" id="7"/>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3">
              <a:extLst>
                <a:ext uri="{96DAC541-7B7A-43D3-8B79-37D633B846F1}">
                  <asvg:svgBlip xmlns:asvg="http://schemas.microsoft.com/office/drawing/2016/SVG/main" r:embed="rId4"/>
                </a:ext>
              </a:extLst>
            </a:blip>
            <a:stretch>
              <a:fillRect l="-50171" t="0" r="0" b="0"/>
            </a:stretch>
          </a:blipFill>
        </p:spPr>
      </p:sp>
      <p:sp>
        <p:nvSpPr>
          <p:cNvPr name="Freeform 9" id="9"/>
          <p:cNvSpPr/>
          <p:nvPr/>
        </p:nvSpPr>
        <p:spPr>
          <a:xfrm flipH="false" flipV="false" rot="0">
            <a:off x="-13456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4114635">
            <a:off x="1675814" y="7036590"/>
            <a:ext cx="2849988" cy="2689676"/>
          </a:xfrm>
          <a:custGeom>
            <a:avLst/>
            <a:gdLst/>
            <a:ahLst/>
            <a:cxnLst/>
            <a:rect r="r" b="b" t="t" l="l"/>
            <a:pathLst>
              <a:path h="2689676" w="2849988">
                <a:moveTo>
                  <a:pt x="0" y="0"/>
                </a:moveTo>
                <a:lnTo>
                  <a:pt x="2849988" y="0"/>
                </a:lnTo>
                <a:lnTo>
                  <a:pt x="2849988" y="2689676"/>
                </a:lnTo>
                <a:lnTo>
                  <a:pt x="0" y="2689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682441" y="774760"/>
            <a:ext cx="2929932" cy="2765124"/>
          </a:xfrm>
          <a:custGeom>
            <a:avLst/>
            <a:gdLst/>
            <a:ahLst/>
            <a:cxnLst/>
            <a:rect r="r" b="b" t="t" l="l"/>
            <a:pathLst>
              <a:path h="2765124" w="2929932">
                <a:moveTo>
                  <a:pt x="0" y="0"/>
                </a:moveTo>
                <a:lnTo>
                  <a:pt x="2929932" y="0"/>
                </a:lnTo>
                <a:lnTo>
                  <a:pt x="2929932" y="2765123"/>
                </a:lnTo>
                <a:lnTo>
                  <a:pt x="0" y="27651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3740705" y="8381428"/>
            <a:ext cx="1040846" cy="1086272"/>
          </a:xfrm>
          <a:custGeom>
            <a:avLst/>
            <a:gdLst/>
            <a:ahLst/>
            <a:cxnLst/>
            <a:rect r="r" b="b" t="t" l="l"/>
            <a:pathLst>
              <a:path h="1086272" w="1040846">
                <a:moveTo>
                  <a:pt x="0" y="0"/>
                </a:moveTo>
                <a:lnTo>
                  <a:pt x="1040846" y="0"/>
                </a:lnTo>
                <a:lnTo>
                  <a:pt x="1040846" y="1086272"/>
                </a:lnTo>
                <a:lnTo>
                  <a:pt x="0" y="10862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4056892">
            <a:off x="14836442" y="2821073"/>
            <a:ext cx="2319495" cy="692293"/>
          </a:xfrm>
          <a:custGeom>
            <a:avLst/>
            <a:gdLst/>
            <a:ahLst/>
            <a:cxnLst/>
            <a:rect r="r" b="b" t="t" l="l"/>
            <a:pathLst>
              <a:path h="692293" w="2319495">
                <a:moveTo>
                  <a:pt x="0" y="0"/>
                </a:moveTo>
                <a:lnTo>
                  <a:pt x="2319496" y="0"/>
                </a:lnTo>
                <a:lnTo>
                  <a:pt x="2319496" y="692293"/>
                </a:lnTo>
                <a:lnTo>
                  <a:pt x="0" y="6922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2730160" y="4488948"/>
            <a:ext cx="4290491" cy="3760061"/>
          </a:xfrm>
          <a:prstGeom prst="rect">
            <a:avLst/>
          </a:prstGeom>
        </p:spPr>
        <p:txBody>
          <a:bodyPr anchor="t" rtlCol="false" tIns="0" lIns="0" bIns="0" rIns="0">
            <a:spAutoFit/>
          </a:bodyPr>
          <a:lstStyle/>
          <a:p>
            <a:pPr algn="r" marL="0" indent="0" lvl="0">
              <a:lnSpc>
                <a:spcPts val="2700"/>
              </a:lnSpc>
              <a:spcBef>
                <a:spcPct val="0"/>
              </a:spcBef>
            </a:pPr>
            <a:r>
              <a:rPr lang="en-US" sz="1800">
                <a:solidFill>
                  <a:srgbClr val="000000"/>
                </a:solidFill>
                <a:latin typeface="Pangolin"/>
              </a:rPr>
              <a:t>Gabungkan setiap pembayaran ke Waktu 3, dan kemudian menjumlahkan nilai gabungan tersebut di Sel F254 untuk menemukan FV anuitas, FVA3 $315 25 (kita mengabaikan tanda negatif pada garis waktu agar konsisten dengan hasil dari metode lain). Pembayaran pertama menghasilkan bunga selama dua periode, pembayaran kedua untuk satu periode, dan pembayaran ketiga tidak menghasilkan bunga karena dilakukan pada akhir umur anuitas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2485" y="2159422"/>
            <a:ext cx="3392004" cy="3392004"/>
          </a:xfrm>
          <a:custGeom>
            <a:avLst/>
            <a:gdLst/>
            <a:ahLst/>
            <a:cxnLst/>
            <a:rect r="r" b="b" t="t" l="l"/>
            <a:pathLst>
              <a:path h="3392004" w="3392004">
                <a:moveTo>
                  <a:pt x="0" y="0"/>
                </a:moveTo>
                <a:lnTo>
                  <a:pt x="3392004" y="0"/>
                </a:lnTo>
                <a:lnTo>
                  <a:pt x="3392004" y="3392005"/>
                </a:lnTo>
                <a:lnTo>
                  <a:pt x="0" y="3392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38442" y="2656307"/>
            <a:ext cx="16220858" cy="1104825"/>
          </a:xfrm>
          <a:prstGeom prst="rect">
            <a:avLst/>
          </a:prstGeom>
        </p:spPr>
        <p:txBody>
          <a:bodyPr anchor="t" rtlCol="false" tIns="0" lIns="0" bIns="0" rIns="0">
            <a:spAutoFit/>
          </a:bodyPr>
          <a:lstStyle/>
          <a:p>
            <a:pPr algn="ctr" marL="0" indent="0" lvl="0">
              <a:lnSpc>
                <a:spcPts val="8400"/>
              </a:lnSpc>
              <a:spcBef>
                <a:spcPct val="0"/>
              </a:spcBef>
            </a:pPr>
            <a:r>
              <a:rPr lang="en-US" sz="6000" spc="576">
                <a:solidFill>
                  <a:srgbClr val="000000"/>
                </a:solidFill>
                <a:latin typeface="AC Fat Bamboo"/>
              </a:rPr>
              <a:t>Nilai Masa Depan dari Anuitas Jatuh Tempo</a:t>
            </a:r>
          </a:p>
        </p:txBody>
      </p:sp>
      <p:sp>
        <p:nvSpPr>
          <p:cNvPr name="Freeform 4" id="4"/>
          <p:cNvSpPr/>
          <p:nvPr/>
        </p:nvSpPr>
        <p:spPr>
          <a:xfrm flipH="false" flipV="false" rot="0">
            <a:off x="-393186" y="0"/>
            <a:ext cx="11213627" cy="1549519"/>
          </a:xfrm>
          <a:custGeom>
            <a:avLst/>
            <a:gdLst/>
            <a:ahLst/>
            <a:cxnLst/>
            <a:rect r="r" b="b" t="t" l="l"/>
            <a:pathLst>
              <a:path h="1549519" w="11213627">
                <a:moveTo>
                  <a:pt x="0" y="0"/>
                </a:moveTo>
                <a:lnTo>
                  <a:pt x="11213628" y="0"/>
                </a:lnTo>
                <a:lnTo>
                  <a:pt x="11213628" y="1549519"/>
                </a:lnTo>
                <a:lnTo>
                  <a:pt x="0" y="1549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1925866" y="4783644"/>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3291759" y="6262818"/>
            <a:ext cx="7467218" cy="1549519"/>
          </a:xfrm>
          <a:custGeom>
            <a:avLst/>
            <a:gdLst/>
            <a:ahLst/>
            <a:cxnLst/>
            <a:rect r="r" b="b" t="t" l="l"/>
            <a:pathLst>
              <a:path h="1549519" w="7467218">
                <a:moveTo>
                  <a:pt x="0" y="0"/>
                </a:moveTo>
                <a:lnTo>
                  <a:pt x="7467218" y="0"/>
                </a:lnTo>
                <a:lnTo>
                  <a:pt x="7467218" y="1549520"/>
                </a:lnTo>
                <a:lnTo>
                  <a:pt x="0" y="1549520"/>
                </a:lnTo>
                <a:lnTo>
                  <a:pt x="0" y="0"/>
                </a:lnTo>
                <a:close/>
              </a:path>
            </a:pathLst>
          </a:custGeom>
          <a:blipFill>
            <a:blip r:embed="rId4">
              <a:extLst>
                <a:ext uri="{96DAC541-7B7A-43D3-8B79-37D633B846F1}">
                  <asvg:svgBlip xmlns:asvg="http://schemas.microsoft.com/office/drawing/2016/SVG/main" r:embed="rId5"/>
                </a:ext>
              </a:extLst>
            </a:blip>
            <a:stretch>
              <a:fillRect l="-50171" t="0" r="0" b="0"/>
            </a:stretch>
          </a:blipFill>
        </p:spPr>
      </p:sp>
      <p:sp>
        <p:nvSpPr>
          <p:cNvPr name="Freeform 7" id="7"/>
          <p:cNvSpPr/>
          <p:nvPr/>
        </p:nvSpPr>
        <p:spPr>
          <a:xfrm flipH="false" flipV="false" rot="0">
            <a:off x="13157451" y="5741927"/>
            <a:ext cx="2831125" cy="3706873"/>
          </a:xfrm>
          <a:custGeom>
            <a:avLst/>
            <a:gdLst/>
            <a:ahLst/>
            <a:cxnLst/>
            <a:rect r="r" b="b" t="t" l="l"/>
            <a:pathLst>
              <a:path h="3706873" w="2831125">
                <a:moveTo>
                  <a:pt x="0" y="0"/>
                </a:moveTo>
                <a:lnTo>
                  <a:pt x="2831124" y="0"/>
                </a:lnTo>
                <a:lnTo>
                  <a:pt x="2831124" y="3706873"/>
                </a:lnTo>
                <a:lnTo>
                  <a:pt x="0" y="37068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741163" y="5008907"/>
            <a:ext cx="9742974" cy="3059172"/>
          </a:xfrm>
          <a:prstGeom prst="rect">
            <a:avLst/>
          </a:prstGeom>
        </p:spPr>
        <p:txBody>
          <a:bodyPr anchor="t" rtlCol="false" tIns="0" lIns="0" bIns="0" rIns="0">
            <a:spAutoFit/>
          </a:bodyPr>
          <a:lstStyle/>
          <a:p>
            <a:pPr algn="just">
              <a:lnSpc>
                <a:spcPts val="4060"/>
              </a:lnSpc>
            </a:pPr>
            <a:r>
              <a:rPr lang="en-US" sz="2900">
                <a:solidFill>
                  <a:srgbClr val="000000"/>
                </a:solidFill>
                <a:latin typeface="Pangolin"/>
              </a:rPr>
              <a:t>KARENA SETIAP PEMBAYARAN TERJADI SATU PERIODE LEBIH AWAL DENGAN JATUH TEMPO ANUITAS, SEMUA PEMBAYARAN AKAN MENGHASILKAN BUNGA UNTUK SATU PERIODE TAMBAHAN. OLEH KARENA ITU, FV SUATU ANUITAS JATUH TEMPO AKAN LEBIH BESAR DIBANDINGKAN DENGAN ANUITAS BIASA YANG SERUPA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DAFu87V0HOQ</dc:identifier>
  <dcterms:modified xsi:type="dcterms:W3CDTF">2011-08-01T06:04:30Z</dcterms:modified>
  <cp:revision>1</cp:revision>
  <dc:title>Black and White Pastel Scrapbook Company Profile Presentation</dc:title>
</cp:coreProperties>
</file>